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89" r:id="rId5"/>
    <p:sldId id="341" r:id="rId6"/>
    <p:sldId id="342" r:id="rId7"/>
    <p:sldId id="343" r:id="rId8"/>
    <p:sldId id="344" r:id="rId9"/>
    <p:sldId id="345" r:id="rId10"/>
    <p:sldId id="290" r:id="rId11"/>
    <p:sldId id="346" r:id="rId12"/>
    <p:sldId id="349" r:id="rId13"/>
    <p:sldId id="347" r:id="rId14"/>
    <p:sldId id="348" r:id="rId15"/>
    <p:sldId id="293" r:id="rId16"/>
    <p:sldId id="350" r:id="rId17"/>
    <p:sldId id="351" r:id="rId18"/>
    <p:sldId id="352" r:id="rId19"/>
    <p:sldId id="364" r:id="rId20"/>
    <p:sldId id="365" r:id="rId21"/>
    <p:sldId id="371" r:id="rId22"/>
    <p:sldId id="366" r:id="rId23"/>
    <p:sldId id="357" r:id="rId24"/>
    <p:sldId id="291" r:id="rId25"/>
    <p:sldId id="353" r:id="rId26"/>
    <p:sldId id="355" r:id="rId27"/>
    <p:sldId id="354" r:id="rId28"/>
    <p:sldId id="356" r:id="rId29"/>
    <p:sldId id="358" r:id="rId30"/>
    <p:sldId id="359" r:id="rId31"/>
    <p:sldId id="360" r:id="rId32"/>
    <p:sldId id="361" r:id="rId33"/>
    <p:sldId id="367" r:id="rId34"/>
    <p:sldId id="373" r:id="rId35"/>
    <p:sldId id="372" r:id="rId36"/>
    <p:sldId id="374" r:id="rId37"/>
    <p:sldId id="362" r:id="rId38"/>
    <p:sldId id="294" r:id="rId39"/>
    <p:sldId id="363" r:id="rId40"/>
    <p:sldId id="368" r:id="rId41"/>
    <p:sldId id="370" r:id="rId42"/>
    <p:sldId id="369" r:id="rId43"/>
    <p:sldId id="375" r:id="rId44"/>
    <p:sldId id="376" r:id="rId45"/>
    <p:sldId id="380" r:id="rId46"/>
    <p:sldId id="381" r:id="rId47"/>
    <p:sldId id="382" r:id="rId48"/>
    <p:sldId id="384" r:id="rId49"/>
    <p:sldId id="385" r:id="rId50"/>
    <p:sldId id="386" r:id="rId51"/>
    <p:sldId id="379" r:id="rId52"/>
    <p:sldId id="387" r:id="rId53"/>
    <p:sldId id="398" r:id="rId54"/>
    <p:sldId id="389" r:id="rId55"/>
    <p:sldId id="388" r:id="rId56"/>
    <p:sldId id="390" r:id="rId57"/>
    <p:sldId id="391" r:id="rId58"/>
    <p:sldId id="392" r:id="rId59"/>
    <p:sldId id="383" r:id="rId60"/>
    <p:sldId id="404" r:id="rId61"/>
    <p:sldId id="394" r:id="rId62"/>
    <p:sldId id="395" r:id="rId63"/>
    <p:sldId id="396" r:id="rId64"/>
    <p:sldId id="399" r:id="rId65"/>
    <p:sldId id="400" r:id="rId66"/>
    <p:sldId id="401" r:id="rId67"/>
    <p:sldId id="402" r:id="rId68"/>
    <p:sldId id="403" r:id="rId69"/>
    <p:sldId id="397" r:id="rId70"/>
    <p:sldId id="407" r:id="rId71"/>
    <p:sldId id="406" r:id="rId72"/>
    <p:sldId id="409" r:id="rId73"/>
    <p:sldId id="410" r:id="rId74"/>
    <p:sldId id="413" r:id="rId75"/>
    <p:sldId id="416" r:id="rId76"/>
    <p:sldId id="419" r:id="rId77"/>
    <p:sldId id="418" r:id="rId78"/>
    <p:sldId id="411" r:id="rId79"/>
    <p:sldId id="412" r:id="rId80"/>
    <p:sldId id="420" r:id="rId81"/>
    <p:sldId id="415" r:id="rId82"/>
    <p:sldId id="414" r:id="rId83"/>
    <p:sldId id="422" r:id="rId84"/>
    <p:sldId id="423" r:id="rId85"/>
    <p:sldId id="424" r:id="rId86"/>
    <p:sldId id="425" r:id="rId87"/>
    <p:sldId id="427" r:id="rId88"/>
    <p:sldId id="426" r:id="rId89"/>
    <p:sldId id="428" r:id="rId90"/>
    <p:sldId id="429" r:id="rId91"/>
    <p:sldId id="430" r:id="rId92"/>
    <p:sldId id="431" r:id="rId93"/>
    <p:sldId id="432" r:id="rId94"/>
    <p:sldId id="433" r:id="rId95"/>
    <p:sldId id="434" r:id="rId96"/>
    <p:sldId id="435" r:id="rId97"/>
    <p:sldId id="436" r:id="rId98"/>
    <p:sldId id="437" r:id="rId99"/>
    <p:sldId id="438" r:id="rId100"/>
    <p:sldId id="439" r:id="rId10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Montserrat" panose="00000500000000000000" pitchFamily="2" charset="0"/>
      <p:regular r:id="rId107"/>
      <p:bold r:id="rId108"/>
      <p:italic r:id="rId109"/>
      <p:boldItalic r:id="rId110"/>
    </p:embeddedFont>
    <p:embeddedFont>
      <p:font typeface="Montserrat Black" panose="00000A00000000000000" pitchFamily="2" charset="0"/>
      <p:bold r:id="rId111"/>
      <p:boldItalic r:id="rId112"/>
    </p:embeddedFont>
    <p:embeddedFont>
      <p:font typeface="Raleway" pitchFamily="2" charset="0"/>
      <p:regular r:id="rId113"/>
      <p:bold r:id="rId114"/>
      <p:italic r:id="rId115"/>
      <p:boldItalic r:id="rId116"/>
    </p:embeddedFont>
    <p:embeddedFont>
      <p:font typeface="Raleway Black" pitchFamily="2" charset="0"/>
      <p:bold r:id="rId117"/>
      <p:boldItalic r:id="rId118"/>
    </p:embeddedFont>
    <p:embeddedFont>
      <p:font typeface="Raleway ExtraBold" pitchFamily="2" charset="0"/>
      <p:bold r:id="rId119"/>
      <p:boldItalic r:id="rId120"/>
    </p:embeddedFont>
    <p:embeddedFont>
      <p:font typeface="Raleway Medium" pitchFamily="2" charset="0"/>
      <p:regular r:id="rId121"/>
      <p:bold r:id="rId122"/>
      <p:italic r:id="rId123"/>
      <p:boldItalic r:id="rId124"/>
    </p:embeddedFont>
    <p:embeddedFont>
      <p:font typeface="Raleway SemiBold" pitchFamily="2" charset="0"/>
      <p:regular r:id="rId125"/>
      <p:bold r:id="rId126"/>
      <p:italic r:id="rId127"/>
      <p:boldItalic r:id="rId128"/>
    </p:embeddedFont>
    <p:embeddedFont>
      <p:font typeface="Roboto" panose="02000000000000000000" pitchFamily="2" charset="0"/>
      <p:regular r:id="rId129"/>
      <p:bold r:id="rId130"/>
      <p:italic r:id="rId131"/>
      <p:boldItalic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3" roundtripDataSignature="AMtx7mgnc/+banOJ+aIoocm+ziCy4jN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8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font" Target="fonts/font21.fntdata"/><Relationship Id="rId128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font" Target="fonts/font22.fntdata"/><Relationship Id="rId129" Type="http://schemas.openxmlformats.org/officeDocument/2006/relationships/font" Target="fonts/font2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8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131" Type="http://schemas.openxmlformats.org/officeDocument/2006/relationships/font" Target="fonts/font29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2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32" Type="http://schemas.openxmlformats.org/officeDocument/2006/relationships/font" Target="fonts/font3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2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3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ea90fcb2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ea90fcb2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7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3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1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983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73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50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3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5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0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3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ea90fcb22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ea90fcb22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246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61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094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2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646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33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22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6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924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436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06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590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50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14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10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241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78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8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59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860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753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047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33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435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092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2693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691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456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8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80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454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50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08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534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473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62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27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91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3857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0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29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3580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565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140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6509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8415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870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6326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014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691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9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353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7593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7881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593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985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6512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487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477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741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2757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683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7535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1167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5348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538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284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4943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890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5093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226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777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57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068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32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842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861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7717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0154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134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4302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37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7529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04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Capa0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fea90fcb22_0_33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fea90fcb22_0_330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4" name="Google Shape;14;gfea90fcb22_0_3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28" y="2047734"/>
            <a:ext cx="1989675" cy="104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.Botoes">
  <p:cSld name="10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fea90fcb22_0_33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fea90fcb22_0_3398"/>
          <p:cNvSpPr txBox="1">
            <a:spLocks noGrp="1"/>
          </p:cNvSpPr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fea90fcb22_0_3398"/>
          <p:cNvSpPr txBox="1">
            <a:spLocks noGrp="1"/>
          </p:cNvSpPr>
          <p:nvPr>
            <p:ph type="title" idx="2"/>
          </p:nvPr>
        </p:nvSpPr>
        <p:spPr>
          <a:xfrm>
            <a:off x="49112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gfea90fcb22_0_3398"/>
          <p:cNvCxnSpPr/>
          <p:nvPr/>
        </p:nvCxnSpPr>
        <p:spPr>
          <a:xfrm>
            <a:off x="55128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gfea90fcb22_0_3398"/>
          <p:cNvSpPr txBox="1">
            <a:spLocks noGrp="1"/>
          </p:cNvSpPr>
          <p:nvPr>
            <p:ph type="title" idx="3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gfea90fcb22_0_3398"/>
          <p:cNvSpPr txBox="1">
            <a:spLocks noGrp="1"/>
          </p:cNvSpPr>
          <p:nvPr>
            <p:ph type="body" idx="1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gfea90fcb22_0_3398"/>
          <p:cNvSpPr txBox="1">
            <a:spLocks noGrp="1"/>
          </p:cNvSpPr>
          <p:nvPr>
            <p:ph type="title" idx="4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gfea90fcb22_0_3398"/>
          <p:cNvSpPr txBox="1">
            <a:spLocks noGrp="1"/>
          </p:cNvSpPr>
          <p:nvPr>
            <p:ph type="body" idx="5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8" name="Google Shape;118;gfea90fcb22_0_3398"/>
          <p:cNvSpPr>
            <a:spLocks noGrp="1"/>
          </p:cNvSpPr>
          <p:nvPr>
            <p:ph type="pic" idx="6"/>
          </p:nvPr>
        </p:nvSpPr>
        <p:spPr>
          <a:xfrm>
            <a:off x="551294" y="2910019"/>
            <a:ext cx="3720600" cy="17715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19" name="Google Shape;119;gfea90fcb22_0_3398"/>
          <p:cNvSpPr/>
          <p:nvPr/>
        </p:nvSpPr>
        <p:spPr>
          <a:xfrm>
            <a:off x="4485232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fea90fcb22_0_3398"/>
          <p:cNvSpPr txBox="1">
            <a:spLocks noGrp="1"/>
          </p:cNvSpPr>
          <p:nvPr>
            <p:ph type="title" idx="7"/>
          </p:nvPr>
        </p:nvSpPr>
        <p:spPr>
          <a:xfrm>
            <a:off x="4485278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fea90fcb22_0_3398"/>
          <p:cNvSpPr txBox="1">
            <a:spLocks noGrp="1"/>
          </p:cNvSpPr>
          <p:nvPr>
            <p:ph type="body" idx="8"/>
          </p:nvPr>
        </p:nvSpPr>
        <p:spPr>
          <a:xfrm>
            <a:off x="4485110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gfea90fcb22_0_3398"/>
          <p:cNvSpPr/>
          <p:nvPr/>
        </p:nvSpPr>
        <p:spPr>
          <a:xfrm>
            <a:off x="4485232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fea90fcb22_0_3398"/>
          <p:cNvSpPr txBox="1">
            <a:spLocks noGrp="1"/>
          </p:cNvSpPr>
          <p:nvPr>
            <p:ph type="title" idx="9"/>
          </p:nvPr>
        </p:nvSpPr>
        <p:spPr>
          <a:xfrm>
            <a:off x="4485278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gfea90fcb22_0_3398"/>
          <p:cNvSpPr txBox="1">
            <a:spLocks noGrp="1"/>
          </p:cNvSpPr>
          <p:nvPr>
            <p:ph type="body" idx="13"/>
          </p:nvPr>
        </p:nvSpPr>
        <p:spPr>
          <a:xfrm>
            <a:off x="4485110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fea90fcb22_0_3398"/>
          <p:cNvSpPr/>
          <p:nvPr/>
        </p:nvSpPr>
        <p:spPr>
          <a:xfrm>
            <a:off x="6679700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fea90fcb22_0_3398"/>
          <p:cNvSpPr txBox="1">
            <a:spLocks noGrp="1"/>
          </p:cNvSpPr>
          <p:nvPr>
            <p:ph type="title" idx="14"/>
          </p:nvPr>
        </p:nvSpPr>
        <p:spPr>
          <a:xfrm>
            <a:off x="6679746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fea90fcb22_0_3398"/>
          <p:cNvSpPr txBox="1">
            <a:spLocks noGrp="1"/>
          </p:cNvSpPr>
          <p:nvPr>
            <p:ph type="body" idx="15"/>
          </p:nvPr>
        </p:nvSpPr>
        <p:spPr>
          <a:xfrm>
            <a:off x="6679577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gfea90fcb22_0_3398"/>
          <p:cNvSpPr/>
          <p:nvPr/>
        </p:nvSpPr>
        <p:spPr>
          <a:xfrm>
            <a:off x="6679700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fea90fcb22_0_3398"/>
          <p:cNvSpPr txBox="1">
            <a:spLocks noGrp="1"/>
          </p:cNvSpPr>
          <p:nvPr>
            <p:ph type="title" idx="16"/>
          </p:nvPr>
        </p:nvSpPr>
        <p:spPr>
          <a:xfrm>
            <a:off x="6679746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gfea90fcb22_0_3398"/>
          <p:cNvSpPr txBox="1">
            <a:spLocks noGrp="1"/>
          </p:cNvSpPr>
          <p:nvPr>
            <p:ph type="body" idx="17"/>
          </p:nvPr>
        </p:nvSpPr>
        <p:spPr>
          <a:xfrm>
            <a:off x="6679577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ea90fcb22_0_3420"/>
          <p:cNvSpPr/>
          <p:nvPr/>
        </p:nvSpPr>
        <p:spPr>
          <a:xfrm>
            <a:off x="0" y="1600200"/>
            <a:ext cx="3940500" cy="3543300"/>
          </a:xfrm>
          <a:prstGeom prst="round1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fea90fcb22_0_34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fea90fcb22_0_3420"/>
          <p:cNvSpPr txBox="1">
            <a:spLocks noGrp="1"/>
          </p:cNvSpPr>
          <p:nvPr>
            <p:ph type="title"/>
          </p:nvPr>
        </p:nvSpPr>
        <p:spPr>
          <a:xfrm>
            <a:off x="355739" y="794306"/>
            <a:ext cx="3825900" cy="66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ea90fcb22_0_3420"/>
          <p:cNvSpPr txBox="1">
            <a:spLocks noGrp="1"/>
          </p:cNvSpPr>
          <p:nvPr>
            <p:ph type="title" idx="2"/>
          </p:nvPr>
        </p:nvSpPr>
        <p:spPr>
          <a:xfrm>
            <a:off x="355739" y="509119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fea90fcb22_0_3420"/>
          <p:cNvSpPr txBox="1">
            <a:spLocks noGrp="1"/>
          </p:cNvSpPr>
          <p:nvPr>
            <p:ph type="title" idx="3"/>
          </p:nvPr>
        </p:nvSpPr>
        <p:spPr>
          <a:xfrm>
            <a:off x="4477870" y="4633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gfea90fcb22_0_3420"/>
          <p:cNvSpPr txBox="1">
            <a:spLocks noGrp="1"/>
          </p:cNvSpPr>
          <p:nvPr>
            <p:ph type="body" idx="1"/>
          </p:nvPr>
        </p:nvSpPr>
        <p:spPr>
          <a:xfrm>
            <a:off x="4477570" y="751913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8" name="Google Shape;138;gfea90fcb22_0_3420"/>
          <p:cNvSpPr txBox="1">
            <a:spLocks noGrp="1"/>
          </p:cNvSpPr>
          <p:nvPr>
            <p:ph type="title" idx="4"/>
          </p:nvPr>
        </p:nvSpPr>
        <p:spPr>
          <a:xfrm>
            <a:off x="4477870" y="1741744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gfea90fcb22_0_3420"/>
          <p:cNvSpPr txBox="1">
            <a:spLocks noGrp="1"/>
          </p:cNvSpPr>
          <p:nvPr>
            <p:ph type="body" idx="5"/>
          </p:nvPr>
        </p:nvSpPr>
        <p:spPr>
          <a:xfrm>
            <a:off x="4477570" y="2030269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0" name="Google Shape;140;gfea90fcb22_0_3420"/>
          <p:cNvSpPr>
            <a:spLocks noGrp="1"/>
          </p:cNvSpPr>
          <p:nvPr>
            <p:ph type="pic" idx="6"/>
          </p:nvPr>
        </p:nvSpPr>
        <p:spPr>
          <a:xfrm>
            <a:off x="3940511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fea90fcb22_0_3420"/>
          <p:cNvSpPr>
            <a:spLocks noGrp="1"/>
          </p:cNvSpPr>
          <p:nvPr>
            <p:ph type="pic" idx="7"/>
          </p:nvPr>
        </p:nvSpPr>
        <p:spPr>
          <a:xfrm>
            <a:off x="6542255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fea90fcb22_0_3420"/>
          <p:cNvSpPr txBox="1">
            <a:spLocks noGrp="1"/>
          </p:cNvSpPr>
          <p:nvPr>
            <p:ph type="title" idx="8"/>
          </p:nvPr>
        </p:nvSpPr>
        <p:spPr>
          <a:xfrm>
            <a:off x="1159402" y="1813800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fea90fcb22_0_3420"/>
          <p:cNvSpPr txBox="1">
            <a:spLocks noGrp="1"/>
          </p:cNvSpPr>
          <p:nvPr>
            <p:ph type="body" idx="9"/>
          </p:nvPr>
        </p:nvSpPr>
        <p:spPr>
          <a:xfrm>
            <a:off x="1159209" y="2347650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gfea90fcb22_0_3420"/>
          <p:cNvSpPr txBox="1"/>
          <p:nvPr/>
        </p:nvSpPr>
        <p:spPr>
          <a:xfrm>
            <a:off x="-44411" y="1701675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" name="Google Shape;145;gfea90fcb22_0_3420"/>
          <p:cNvSpPr txBox="1">
            <a:spLocks noGrp="1"/>
          </p:cNvSpPr>
          <p:nvPr>
            <p:ph type="title" idx="13"/>
          </p:nvPr>
        </p:nvSpPr>
        <p:spPr>
          <a:xfrm>
            <a:off x="1159402" y="2878613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gfea90fcb22_0_3420"/>
          <p:cNvSpPr txBox="1">
            <a:spLocks noGrp="1"/>
          </p:cNvSpPr>
          <p:nvPr>
            <p:ph type="body" idx="14"/>
          </p:nvPr>
        </p:nvSpPr>
        <p:spPr>
          <a:xfrm>
            <a:off x="1159209" y="3412463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fea90fcb22_0_3420"/>
          <p:cNvSpPr txBox="1"/>
          <p:nvPr/>
        </p:nvSpPr>
        <p:spPr>
          <a:xfrm>
            <a:off x="-44411" y="2766488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" name="Google Shape;148;gfea90fcb22_0_3420"/>
          <p:cNvSpPr txBox="1">
            <a:spLocks noGrp="1"/>
          </p:cNvSpPr>
          <p:nvPr>
            <p:ph type="title" idx="15"/>
          </p:nvPr>
        </p:nvSpPr>
        <p:spPr>
          <a:xfrm>
            <a:off x="1159402" y="4111856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gfea90fcb22_0_3420"/>
          <p:cNvSpPr txBox="1">
            <a:spLocks noGrp="1"/>
          </p:cNvSpPr>
          <p:nvPr>
            <p:ph type="body" idx="16"/>
          </p:nvPr>
        </p:nvSpPr>
        <p:spPr>
          <a:xfrm>
            <a:off x="1159209" y="4645706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gfea90fcb22_0_3420"/>
          <p:cNvSpPr txBox="1"/>
          <p:nvPr/>
        </p:nvSpPr>
        <p:spPr>
          <a:xfrm>
            <a:off x="-44411" y="3999731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ea90fcb22_0_3440"/>
          <p:cNvSpPr/>
          <p:nvPr/>
        </p:nvSpPr>
        <p:spPr>
          <a:xfrm rot="5400000">
            <a:off x="-557936" y="557851"/>
            <a:ext cx="5143500" cy="4027800"/>
          </a:xfrm>
          <a:prstGeom prst="round2SameRect">
            <a:avLst>
              <a:gd name="adj1" fmla="val 3965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fea90fcb22_0_34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fea90fcb22_0_3440"/>
          <p:cNvSpPr txBox="1">
            <a:spLocks noGrp="1"/>
          </p:cNvSpPr>
          <p:nvPr>
            <p:ph type="title"/>
          </p:nvPr>
        </p:nvSpPr>
        <p:spPr>
          <a:xfrm>
            <a:off x="315904" y="719119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gfea90fcb22_0_3440"/>
          <p:cNvSpPr txBox="1">
            <a:spLocks noGrp="1"/>
          </p:cNvSpPr>
          <p:nvPr>
            <p:ph type="title" idx="2"/>
          </p:nvPr>
        </p:nvSpPr>
        <p:spPr>
          <a:xfrm>
            <a:off x="315904" y="300788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gfea90fcb22_0_3440"/>
          <p:cNvSpPr txBox="1">
            <a:spLocks noGrp="1"/>
          </p:cNvSpPr>
          <p:nvPr>
            <p:ph type="title" idx="3"/>
          </p:nvPr>
        </p:nvSpPr>
        <p:spPr>
          <a:xfrm>
            <a:off x="316167" y="1804744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gfea90fcb22_0_3440"/>
          <p:cNvSpPr txBox="1">
            <a:spLocks noGrp="1"/>
          </p:cNvSpPr>
          <p:nvPr>
            <p:ph type="body" idx="1"/>
          </p:nvPr>
        </p:nvSpPr>
        <p:spPr>
          <a:xfrm>
            <a:off x="315904" y="2122050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fea90fcb22_0_3440"/>
          <p:cNvSpPr txBox="1">
            <a:spLocks noGrp="1"/>
          </p:cNvSpPr>
          <p:nvPr>
            <p:ph type="title" idx="4"/>
          </p:nvPr>
        </p:nvSpPr>
        <p:spPr>
          <a:xfrm>
            <a:off x="316167" y="2504081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fea90fcb22_0_3440"/>
          <p:cNvSpPr txBox="1">
            <a:spLocks noGrp="1"/>
          </p:cNvSpPr>
          <p:nvPr>
            <p:ph type="body" idx="5"/>
          </p:nvPr>
        </p:nvSpPr>
        <p:spPr>
          <a:xfrm>
            <a:off x="315904" y="2821388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fea90fcb22_0_3440"/>
          <p:cNvSpPr txBox="1">
            <a:spLocks noGrp="1"/>
          </p:cNvSpPr>
          <p:nvPr>
            <p:ph type="title" idx="6"/>
          </p:nvPr>
        </p:nvSpPr>
        <p:spPr>
          <a:xfrm>
            <a:off x="316167" y="321093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gfea90fcb22_0_3440"/>
          <p:cNvSpPr txBox="1">
            <a:spLocks noGrp="1"/>
          </p:cNvSpPr>
          <p:nvPr>
            <p:ph type="body" idx="7"/>
          </p:nvPr>
        </p:nvSpPr>
        <p:spPr>
          <a:xfrm>
            <a:off x="315904" y="352824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gfea90fcb22_0_3440"/>
          <p:cNvSpPr txBox="1">
            <a:spLocks noGrp="1"/>
          </p:cNvSpPr>
          <p:nvPr>
            <p:ph type="title" idx="8"/>
          </p:nvPr>
        </p:nvSpPr>
        <p:spPr>
          <a:xfrm>
            <a:off x="316167" y="395538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gfea90fcb22_0_3440"/>
          <p:cNvSpPr txBox="1">
            <a:spLocks noGrp="1"/>
          </p:cNvSpPr>
          <p:nvPr>
            <p:ph type="body" idx="9"/>
          </p:nvPr>
        </p:nvSpPr>
        <p:spPr>
          <a:xfrm>
            <a:off x="315904" y="427269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gfea90fcb22_0_3440"/>
          <p:cNvSpPr>
            <a:spLocks noGrp="1"/>
          </p:cNvSpPr>
          <p:nvPr>
            <p:ph type="pic" idx="13"/>
          </p:nvPr>
        </p:nvSpPr>
        <p:spPr>
          <a:xfrm>
            <a:off x="4699860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gfea90fcb22_0_3440"/>
          <p:cNvSpPr txBox="1">
            <a:spLocks noGrp="1"/>
          </p:cNvSpPr>
          <p:nvPr>
            <p:ph type="title" idx="14"/>
          </p:nvPr>
        </p:nvSpPr>
        <p:spPr>
          <a:xfrm>
            <a:off x="4611985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gfea90fcb22_0_3440"/>
          <p:cNvSpPr txBox="1">
            <a:spLocks noGrp="1"/>
          </p:cNvSpPr>
          <p:nvPr>
            <p:ph type="subTitle" idx="15"/>
          </p:nvPr>
        </p:nvSpPr>
        <p:spPr>
          <a:xfrm>
            <a:off x="4611985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fea90fcb22_0_3440"/>
          <p:cNvSpPr>
            <a:spLocks noGrp="1"/>
          </p:cNvSpPr>
          <p:nvPr>
            <p:ph type="pic" idx="16"/>
          </p:nvPr>
        </p:nvSpPr>
        <p:spPr>
          <a:xfrm>
            <a:off x="7181987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gfea90fcb22_0_3440"/>
          <p:cNvSpPr txBox="1">
            <a:spLocks noGrp="1"/>
          </p:cNvSpPr>
          <p:nvPr>
            <p:ph type="title" idx="17"/>
          </p:nvPr>
        </p:nvSpPr>
        <p:spPr>
          <a:xfrm>
            <a:off x="7094112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fea90fcb22_0_3440"/>
          <p:cNvSpPr txBox="1">
            <a:spLocks noGrp="1"/>
          </p:cNvSpPr>
          <p:nvPr>
            <p:ph type="subTitle" idx="18"/>
          </p:nvPr>
        </p:nvSpPr>
        <p:spPr>
          <a:xfrm>
            <a:off x="7094112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fea90fcb22_0_3440"/>
          <p:cNvSpPr>
            <a:spLocks noGrp="1"/>
          </p:cNvSpPr>
          <p:nvPr>
            <p:ph type="pic" idx="19"/>
          </p:nvPr>
        </p:nvSpPr>
        <p:spPr>
          <a:xfrm>
            <a:off x="4699860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gfea90fcb22_0_3440"/>
          <p:cNvSpPr txBox="1">
            <a:spLocks noGrp="1"/>
          </p:cNvSpPr>
          <p:nvPr>
            <p:ph type="title" idx="20"/>
          </p:nvPr>
        </p:nvSpPr>
        <p:spPr>
          <a:xfrm>
            <a:off x="4611985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gfea90fcb22_0_3440"/>
          <p:cNvSpPr txBox="1">
            <a:spLocks noGrp="1"/>
          </p:cNvSpPr>
          <p:nvPr>
            <p:ph type="subTitle" idx="21"/>
          </p:nvPr>
        </p:nvSpPr>
        <p:spPr>
          <a:xfrm>
            <a:off x="4611985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fea90fcb22_0_3440"/>
          <p:cNvSpPr>
            <a:spLocks noGrp="1"/>
          </p:cNvSpPr>
          <p:nvPr>
            <p:ph type="pic" idx="22"/>
          </p:nvPr>
        </p:nvSpPr>
        <p:spPr>
          <a:xfrm>
            <a:off x="7181987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gfea90fcb22_0_3440"/>
          <p:cNvSpPr txBox="1">
            <a:spLocks noGrp="1"/>
          </p:cNvSpPr>
          <p:nvPr>
            <p:ph type="title" idx="23"/>
          </p:nvPr>
        </p:nvSpPr>
        <p:spPr>
          <a:xfrm>
            <a:off x="7094112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fea90fcb22_0_3440"/>
          <p:cNvSpPr txBox="1">
            <a:spLocks noGrp="1"/>
          </p:cNvSpPr>
          <p:nvPr>
            <p:ph type="subTitle" idx="24"/>
          </p:nvPr>
        </p:nvSpPr>
        <p:spPr>
          <a:xfrm>
            <a:off x="7094112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.Hosts">
  <p:cSld name="17_Title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ea90fcb22_0_3465"/>
          <p:cNvSpPr/>
          <p:nvPr/>
        </p:nvSpPr>
        <p:spPr>
          <a:xfrm>
            <a:off x="371902" y="2236868"/>
            <a:ext cx="8400300" cy="2906700"/>
          </a:xfrm>
          <a:prstGeom prst="round2SameRect">
            <a:avLst>
              <a:gd name="adj1" fmla="val 839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fea90fcb22_0_34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ea90fcb22_0_3465"/>
          <p:cNvSpPr/>
          <p:nvPr/>
        </p:nvSpPr>
        <p:spPr>
          <a:xfrm>
            <a:off x="185214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fea90fcb22_0_3465"/>
          <p:cNvSpPr>
            <a:spLocks noGrp="1"/>
          </p:cNvSpPr>
          <p:nvPr>
            <p:ph type="pic" idx="2"/>
          </p:nvPr>
        </p:nvSpPr>
        <p:spPr>
          <a:xfrm>
            <a:off x="1254961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gfea90fcb22_0_3465"/>
          <p:cNvSpPr txBox="1">
            <a:spLocks noGrp="1"/>
          </p:cNvSpPr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ea90fcb22_0_3465"/>
          <p:cNvSpPr txBox="1">
            <a:spLocks noGrp="1"/>
          </p:cNvSpPr>
          <p:nvPr>
            <p:ph type="title" idx="3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fea90fcb22_0_3465"/>
          <p:cNvSpPr txBox="1">
            <a:spLocks noGrp="1"/>
          </p:cNvSpPr>
          <p:nvPr>
            <p:ph type="title" idx="4"/>
          </p:nvPr>
        </p:nvSpPr>
        <p:spPr>
          <a:xfrm>
            <a:off x="116708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gfea90fcb22_0_3465"/>
          <p:cNvSpPr txBox="1">
            <a:spLocks noGrp="1"/>
          </p:cNvSpPr>
          <p:nvPr>
            <p:ph type="subTitle" idx="1"/>
          </p:nvPr>
        </p:nvSpPr>
        <p:spPr>
          <a:xfrm>
            <a:off x="116708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fea90fcb22_0_3465"/>
          <p:cNvSpPr txBox="1">
            <a:spLocks noGrp="1"/>
          </p:cNvSpPr>
          <p:nvPr>
            <p:ph type="body" idx="5"/>
          </p:nvPr>
        </p:nvSpPr>
        <p:spPr>
          <a:xfrm>
            <a:off x="116708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gfea90fcb22_0_3465"/>
          <p:cNvSpPr>
            <a:spLocks noGrp="1"/>
          </p:cNvSpPr>
          <p:nvPr>
            <p:ph type="pic" idx="6"/>
          </p:nvPr>
        </p:nvSpPr>
        <p:spPr>
          <a:xfrm>
            <a:off x="383628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gfea90fcb22_0_3465"/>
          <p:cNvSpPr txBox="1">
            <a:spLocks noGrp="1"/>
          </p:cNvSpPr>
          <p:nvPr>
            <p:ph type="title" idx="7"/>
          </p:nvPr>
        </p:nvSpPr>
        <p:spPr>
          <a:xfrm>
            <a:off x="374840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gfea90fcb22_0_3465"/>
          <p:cNvSpPr txBox="1">
            <a:spLocks noGrp="1"/>
          </p:cNvSpPr>
          <p:nvPr>
            <p:ph type="subTitle" idx="8"/>
          </p:nvPr>
        </p:nvSpPr>
        <p:spPr>
          <a:xfrm>
            <a:off x="374840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fea90fcb22_0_3465"/>
          <p:cNvSpPr txBox="1">
            <a:spLocks noGrp="1"/>
          </p:cNvSpPr>
          <p:nvPr>
            <p:ph type="body" idx="9"/>
          </p:nvPr>
        </p:nvSpPr>
        <p:spPr>
          <a:xfrm>
            <a:off x="374840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gfea90fcb22_0_3465"/>
          <p:cNvSpPr>
            <a:spLocks noGrp="1"/>
          </p:cNvSpPr>
          <p:nvPr>
            <p:ph type="pic" idx="13"/>
          </p:nvPr>
        </p:nvSpPr>
        <p:spPr>
          <a:xfrm>
            <a:off x="641760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gfea90fcb22_0_3465"/>
          <p:cNvSpPr txBox="1">
            <a:spLocks noGrp="1"/>
          </p:cNvSpPr>
          <p:nvPr>
            <p:ph type="title" idx="14"/>
          </p:nvPr>
        </p:nvSpPr>
        <p:spPr>
          <a:xfrm>
            <a:off x="6329727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gfea90fcb22_0_3465"/>
          <p:cNvSpPr txBox="1">
            <a:spLocks noGrp="1"/>
          </p:cNvSpPr>
          <p:nvPr>
            <p:ph type="subTitle" idx="15"/>
          </p:nvPr>
        </p:nvSpPr>
        <p:spPr>
          <a:xfrm>
            <a:off x="6329727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fea90fcb22_0_3465"/>
          <p:cNvSpPr txBox="1">
            <a:spLocks noGrp="1"/>
          </p:cNvSpPr>
          <p:nvPr>
            <p:ph type="body" idx="16"/>
          </p:nvPr>
        </p:nvSpPr>
        <p:spPr>
          <a:xfrm>
            <a:off x="6329727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gfea90fcb22_0_3465"/>
          <p:cNvSpPr/>
          <p:nvPr/>
        </p:nvSpPr>
        <p:spPr>
          <a:xfrm>
            <a:off x="443347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fea90fcb22_0_3465"/>
          <p:cNvSpPr/>
          <p:nvPr/>
        </p:nvSpPr>
        <p:spPr>
          <a:xfrm>
            <a:off x="7090196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ea90fcb22_0_3485"/>
          <p:cNvSpPr/>
          <p:nvPr/>
        </p:nvSpPr>
        <p:spPr>
          <a:xfrm>
            <a:off x="346259" y="1596474"/>
            <a:ext cx="2883000" cy="1373400"/>
          </a:xfrm>
          <a:prstGeom prst="roundRect">
            <a:avLst>
              <a:gd name="adj" fmla="val 6373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ea90fcb22_0_3485"/>
          <p:cNvSpPr/>
          <p:nvPr/>
        </p:nvSpPr>
        <p:spPr>
          <a:xfrm>
            <a:off x="3575567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fea90fcb22_0_3485"/>
          <p:cNvSpPr/>
          <p:nvPr/>
        </p:nvSpPr>
        <p:spPr>
          <a:xfrm>
            <a:off x="3575567" y="1596474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fea90fcb22_0_3485"/>
          <p:cNvSpPr/>
          <p:nvPr/>
        </p:nvSpPr>
        <p:spPr>
          <a:xfrm>
            <a:off x="346259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fea90fcb22_0_34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ea90fcb22_0_3485"/>
          <p:cNvPicPr preferRelativeResize="0"/>
          <p:nvPr/>
        </p:nvPicPr>
        <p:blipFill rotWithShape="1">
          <a:blip r:embed="rId3">
            <a:alphaModFix/>
          </a:blip>
          <a:srcRect r="30148"/>
          <a:stretch/>
        </p:blipFill>
        <p:spPr>
          <a:xfrm>
            <a:off x="7045559" y="546206"/>
            <a:ext cx="2098444" cy="230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fea90fcb22_0_3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745" y="2478839"/>
            <a:ext cx="2525531" cy="22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fea90fcb22_0_3485"/>
          <p:cNvSpPr txBox="1">
            <a:spLocks noGrp="1"/>
          </p:cNvSpPr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fea90fcb22_0_3485"/>
          <p:cNvSpPr txBox="1">
            <a:spLocks noGrp="1"/>
          </p:cNvSpPr>
          <p:nvPr>
            <p:ph type="title" idx="2"/>
          </p:nvPr>
        </p:nvSpPr>
        <p:spPr>
          <a:xfrm>
            <a:off x="355739" y="450488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fea90fcb22_0_3485"/>
          <p:cNvSpPr txBox="1">
            <a:spLocks noGrp="1"/>
          </p:cNvSpPr>
          <p:nvPr>
            <p:ph type="title" idx="3"/>
          </p:nvPr>
        </p:nvSpPr>
        <p:spPr>
          <a:xfrm>
            <a:off x="678423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gfea90fcb22_0_3485"/>
          <p:cNvSpPr txBox="1">
            <a:spLocks noGrp="1"/>
          </p:cNvSpPr>
          <p:nvPr>
            <p:ph type="body" idx="1"/>
          </p:nvPr>
        </p:nvSpPr>
        <p:spPr>
          <a:xfrm>
            <a:off x="678245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gfea90fcb22_0_3485"/>
          <p:cNvSpPr txBox="1">
            <a:spLocks noGrp="1"/>
          </p:cNvSpPr>
          <p:nvPr>
            <p:ph type="title" idx="4"/>
          </p:nvPr>
        </p:nvSpPr>
        <p:spPr>
          <a:xfrm>
            <a:off x="678423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gfea90fcb22_0_3485"/>
          <p:cNvSpPr txBox="1">
            <a:spLocks noGrp="1"/>
          </p:cNvSpPr>
          <p:nvPr>
            <p:ph type="body" idx="5"/>
          </p:nvPr>
        </p:nvSpPr>
        <p:spPr>
          <a:xfrm>
            <a:off x="678245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gfea90fcb22_0_3485"/>
          <p:cNvSpPr txBox="1">
            <a:spLocks noGrp="1"/>
          </p:cNvSpPr>
          <p:nvPr>
            <p:ph type="title" idx="6"/>
          </p:nvPr>
        </p:nvSpPr>
        <p:spPr>
          <a:xfrm>
            <a:off x="3912707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gfea90fcb22_0_3485"/>
          <p:cNvSpPr txBox="1">
            <a:spLocks noGrp="1"/>
          </p:cNvSpPr>
          <p:nvPr>
            <p:ph type="body" idx="7"/>
          </p:nvPr>
        </p:nvSpPr>
        <p:spPr>
          <a:xfrm>
            <a:off x="3912529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gfea90fcb22_0_3485"/>
          <p:cNvSpPr txBox="1">
            <a:spLocks noGrp="1"/>
          </p:cNvSpPr>
          <p:nvPr>
            <p:ph type="title" idx="8"/>
          </p:nvPr>
        </p:nvSpPr>
        <p:spPr>
          <a:xfrm>
            <a:off x="3912707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gfea90fcb22_0_3485"/>
          <p:cNvSpPr txBox="1">
            <a:spLocks noGrp="1"/>
          </p:cNvSpPr>
          <p:nvPr>
            <p:ph type="body" idx="9"/>
          </p:nvPr>
        </p:nvSpPr>
        <p:spPr>
          <a:xfrm>
            <a:off x="3912529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ea90fcb22_0_3503"/>
          <p:cNvSpPr/>
          <p:nvPr/>
        </p:nvSpPr>
        <p:spPr>
          <a:xfrm>
            <a:off x="699407" y="699407"/>
            <a:ext cx="4536600" cy="3744600"/>
          </a:xfrm>
          <a:prstGeom prst="roundRect">
            <a:avLst>
              <a:gd name="adj" fmla="val 271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fea90fcb22_0_35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ea90fcb22_0_3506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ea90fcb22_0_3508"/>
          <p:cNvSpPr/>
          <p:nvPr/>
        </p:nvSpPr>
        <p:spPr>
          <a:xfrm>
            <a:off x="3767769" y="2023400"/>
            <a:ext cx="5376300" cy="31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fea90fcb22_0_3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ea90fcb22_0_3508"/>
          <p:cNvSpPr txBox="1"/>
          <p:nvPr/>
        </p:nvSpPr>
        <p:spPr>
          <a:xfrm>
            <a:off x="4712906" y="3176855"/>
            <a:ext cx="162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gfea90fcb22_0_3508"/>
          <p:cNvSpPr txBox="1"/>
          <p:nvPr/>
        </p:nvSpPr>
        <p:spPr>
          <a:xfrm>
            <a:off x="4712904" y="3387225"/>
            <a:ext cx="1855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gfea90fcb22_0_3508"/>
          <p:cNvSpPr/>
          <p:nvPr/>
        </p:nvSpPr>
        <p:spPr>
          <a:xfrm>
            <a:off x="4338037" y="3221219"/>
            <a:ext cx="285417" cy="351281"/>
          </a:xfrm>
          <a:custGeom>
            <a:avLst/>
            <a:gdLst/>
            <a:ahLst/>
            <a:cxnLst/>
            <a:rect l="l" t="t" r="r" b="b"/>
            <a:pathLst>
              <a:path w="247650" h="304799" extrusionOk="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fea90fcb22_0_3508"/>
          <p:cNvSpPr txBox="1"/>
          <p:nvPr/>
        </p:nvSpPr>
        <p:spPr>
          <a:xfrm>
            <a:off x="7069349" y="3176855"/>
            <a:ext cx="1692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gfea90fcb22_0_3508"/>
          <p:cNvSpPr txBox="1"/>
          <p:nvPr/>
        </p:nvSpPr>
        <p:spPr>
          <a:xfrm>
            <a:off x="7069351" y="3387218"/>
            <a:ext cx="169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gfea90fcb22_0_3508"/>
          <p:cNvSpPr/>
          <p:nvPr/>
        </p:nvSpPr>
        <p:spPr>
          <a:xfrm>
            <a:off x="6675043" y="3221219"/>
            <a:ext cx="324326" cy="324326"/>
          </a:xfrm>
          <a:custGeom>
            <a:avLst/>
            <a:gdLst/>
            <a:ahLst/>
            <a:cxnLst/>
            <a:rect l="l" t="t" r="r" b="b"/>
            <a:pathLst>
              <a:path w="285750" h="285750" extrusionOk="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ea90fcb22_0_3508"/>
          <p:cNvSpPr txBox="1"/>
          <p:nvPr/>
        </p:nvSpPr>
        <p:spPr>
          <a:xfrm>
            <a:off x="4712906" y="4193519"/>
            <a:ext cx="162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gfea90fcb22_0_3508"/>
          <p:cNvSpPr txBox="1"/>
          <p:nvPr/>
        </p:nvSpPr>
        <p:spPr>
          <a:xfrm>
            <a:off x="7069353" y="4193513"/>
            <a:ext cx="97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gfea90fcb22_0_3508"/>
          <p:cNvSpPr/>
          <p:nvPr/>
        </p:nvSpPr>
        <p:spPr>
          <a:xfrm>
            <a:off x="6675043" y="4237883"/>
            <a:ext cx="324326" cy="237839"/>
          </a:xfrm>
          <a:custGeom>
            <a:avLst/>
            <a:gdLst/>
            <a:ahLst/>
            <a:cxnLst/>
            <a:rect l="l" t="t" r="r" b="b"/>
            <a:pathLst>
              <a:path w="285750" h="209550" extrusionOk="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ea90fcb22_0_3508"/>
          <p:cNvSpPr/>
          <p:nvPr/>
        </p:nvSpPr>
        <p:spPr>
          <a:xfrm>
            <a:off x="4318652" y="4237883"/>
            <a:ext cx="323851" cy="323902"/>
          </a:xfrm>
          <a:custGeom>
            <a:avLst/>
            <a:gdLst/>
            <a:ahLst/>
            <a:cxnLst/>
            <a:rect l="l" t="t" r="r" b="b"/>
            <a:pathLst>
              <a:path w="304085" h="304133" extrusionOk="0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fea90fcb22_0_3508"/>
          <p:cNvSpPr txBox="1"/>
          <p:nvPr/>
        </p:nvSpPr>
        <p:spPr>
          <a:xfrm>
            <a:off x="4302122" y="2268292"/>
            <a:ext cx="39780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sz="11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gfea90fcb22_0_3508"/>
          <p:cNvSpPr txBox="1"/>
          <p:nvPr/>
        </p:nvSpPr>
        <p:spPr>
          <a:xfrm>
            <a:off x="4302122" y="1267196"/>
            <a:ext cx="3978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sz="17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gfea90fcb22_0_3508"/>
          <p:cNvSpPr txBox="1"/>
          <p:nvPr/>
        </p:nvSpPr>
        <p:spPr>
          <a:xfrm>
            <a:off x="4302121" y="990197"/>
            <a:ext cx="3978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sz="11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gfea90fcb22_0_3508"/>
          <p:cNvCxnSpPr/>
          <p:nvPr/>
        </p:nvCxnSpPr>
        <p:spPr>
          <a:xfrm>
            <a:off x="6335230" y="1543637"/>
            <a:ext cx="2811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6" name="Google Shape;236;gfea90fcb22_0_3508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-1" y="0"/>
            <a:ext cx="39358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fea90fcb22_0_3508"/>
          <p:cNvSpPr txBox="1">
            <a:spLocks noGrp="1"/>
          </p:cNvSpPr>
          <p:nvPr>
            <p:ph type="title"/>
          </p:nvPr>
        </p:nvSpPr>
        <p:spPr>
          <a:xfrm>
            <a:off x="4782615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gfea90fcb22_0_3508"/>
          <p:cNvSpPr txBox="1">
            <a:spLocks noGrp="1"/>
          </p:cNvSpPr>
          <p:nvPr>
            <p:ph type="title" idx="2"/>
          </p:nvPr>
        </p:nvSpPr>
        <p:spPr>
          <a:xfrm>
            <a:off x="7069356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" userDrawn="1">
  <p:cSld name="CUSTOM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a90fcb22_0_3528"/>
          <p:cNvSpPr txBox="1">
            <a:spLocks noGrp="1"/>
          </p:cNvSpPr>
          <p:nvPr>
            <p:ph type="title" idx="6"/>
          </p:nvPr>
        </p:nvSpPr>
        <p:spPr>
          <a:xfrm>
            <a:off x="491973" y="594056"/>
            <a:ext cx="3539700" cy="395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" name="Google Shape;248;gfea90fcb22_0_3528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fea90fcb22_0_3528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gfea90fcb22_0_3528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">
  <p:cSld name="CUSTOM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ea90fcb22_0_3569"/>
          <p:cNvSpPr txBox="1">
            <a:spLocks noGrp="1"/>
          </p:cNvSpPr>
          <p:nvPr>
            <p:ph type="title"/>
          </p:nvPr>
        </p:nvSpPr>
        <p:spPr>
          <a:xfrm>
            <a:off x="644618" y="636413"/>
            <a:ext cx="7854600" cy="32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fea90fcb22_0_3569"/>
          <p:cNvSpPr txBox="1">
            <a:spLocks noGrp="1"/>
          </p:cNvSpPr>
          <p:nvPr>
            <p:ph type="title" idx="2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fea90fcb22_0_3569"/>
          <p:cNvSpPr/>
          <p:nvPr/>
        </p:nvSpPr>
        <p:spPr>
          <a:xfrm>
            <a:off x="3319661" y="1119443"/>
            <a:ext cx="2506800" cy="36981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fea90fcb22_0_3569"/>
          <p:cNvSpPr/>
          <p:nvPr/>
        </p:nvSpPr>
        <p:spPr>
          <a:xfrm>
            <a:off x="5807572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fea90fcb22_0_3569"/>
          <p:cNvSpPr/>
          <p:nvPr/>
        </p:nvSpPr>
        <p:spPr>
          <a:xfrm>
            <a:off x="4329604" y="1508195"/>
            <a:ext cx="487680" cy="486039"/>
          </a:xfrm>
          <a:custGeom>
            <a:avLst/>
            <a:gdLst/>
            <a:ahLst/>
            <a:cxnLst/>
            <a:rect l="l" t="t" r="r" b="b"/>
            <a:pathLst>
              <a:path w="609600" h="609453" extrusionOk="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fea90fcb22_0_3569"/>
          <p:cNvSpPr/>
          <p:nvPr/>
        </p:nvSpPr>
        <p:spPr>
          <a:xfrm>
            <a:off x="6709426" y="1508195"/>
            <a:ext cx="470964" cy="486156"/>
          </a:xfrm>
          <a:custGeom>
            <a:avLst/>
            <a:gdLst/>
            <a:ahLst/>
            <a:cxnLst/>
            <a:rect l="l" t="t" r="r" b="b"/>
            <a:pathLst>
              <a:path w="590550" h="609600" extrusionOk="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fea90fcb22_0_3569"/>
          <p:cNvSpPr/>
          <p:nvPr/>
        </p:nvSpPr>
        <p:spPr>
          <a:xfrm>
            <a:off x="1054684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fea90fcb22_0_3569"/>
          <p:cNvSpPr/>
          <p:nvPr/>
        </p:nvSpPr>
        <p:spPr>
          <a:xfrm>
            <a:off x="1948943" y="1573598"/>
            <a:ext cx="486159" cy="395008"/>
          </a:xfrm>
          <a:custGeom>
            <a:avLst/>
            <a:gdLst/>
            <a:ahLst/>
            <a:cxnLst/>
            <a:rect l="l" t="t" r="r" b="b"/>
            <a:pathLst>
              <a:path w="609604" h="495308" extrusionOk="0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fea90fcb22_0_3569"/>
          <p:cNvSpPr txBox="1">
            <a:spLocks noGrp="1"/>
          </p:cNvSpPr>
          <p:nvPr>
            <p:ph type="title" idx="3"/>
          </p:nvPr>
        </p:nvSpPr>
        <p:spPr>
          <a:xfrm>
            <a:off x="358774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fea90fcb22_0_3569"/>
          <p:cNvSpPr txBox="1">
            <a:spLocks noGrp="1"/>
          </p:cNvSpPr>
          <p:nvPr>
            <p:ph type="body" idx="1"/>
          </p:nvPr>
        </p:nvSpPr>
        <p:spPr>
          <a:xfrm>
            <a:off x="352556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gfea90fcb22_0_3569"/>
          <p:cNvSpPr txBox="1">
            <a:spLocks noGrp="1"/>
          </p:cNvSpPr>
          <p:nvPr>
            <p:ph type="title" idx="4"/>
          </p:nvPr>
        </p:nvSpPr>
        <p:spPr>
          <a:xfrm>
            <a:off x="358774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SemiBold"/>
              <a:buNone/>
              <a:defRPr sz="11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2" name="Google Shape;292;gfea90fcb22_0_3569"/>
          <p:cNvSpPr txBox="1">
            <a:spLocks noGrp="1"/>
          </p:cNvSpPr>
          <p:nvPr>
            <p:ph type="title" idx="5"/>
          </p:nvPr>
        </p:nvSpPr>
        <p:spPr>
          <a:xfrm>
            <a:off x="3587754" y="4323788"/>
            <a:ext cx="1961700" cy="32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fea90fcb22_0_3569"/>
          <p:cNvSpPr txBox="1">
            <a:spLocks noGrp="1"/>
          </p:cNvSpPr>
          <p:nvPr>
            <p:ph type="title" idx="6"/>
          </p:nvPr>
        </p:nvSpPr>
        <p:spPr>
          <a:xfrm>
            <a:off x="120340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fea90fcb22_0_3569"/>
          <p:cNvSpPr txBox="1">
            <a:spLocks noGrp="1"/>
          </p:cNvSpPr>
          <p:nvPr>
            <p:ph type="body" idx="7"/>
          </p:nvPr>
        </p:nvSpPr>
        <p:spPr>
          <a:xfrm>
            <a:off x="114122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gfea90fcb22_0_3569"/>
          <p:cNvSpPr txBox="1">
            <a:spLocks noGrp="1"/>
          </p:cNvSpPr>
          <p:nvPr>
            <p:ph type="title" idx="8"/>
          </p:nvPr>
        </p:nvSpPr>
        <p:spPr>
          <a:xfrm>
            <a:off x="120340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6" name="Google Shape;296;gfea90fcb22_0_3569"/>
          <p:cNvSpPr txBox="1">
            <a:spLocks noGrp="1"/>
          </p:cNvSpPr>
          <p:nvPr>
            <p:ph type="title" idx="9"/>
          </p:nvPr>
        </p:nvSpPr>
        <p:spPr>
          <a:xfrm>
            <a:off x="1203414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fea90fcb22_0_3569"/>
          <p:cNvSpPr txBox="1">
            <a:spLocks noGrp="1"/>
          </p:cNvSpPr>
          <p:nvPr>
            <p:ph type="title" idx="13"/>
          </p:nvPr>
        </p:nvSpPr>
        <p:spPr>
          <a:xfrm>
            <a:off x="597962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gfea90fcb22_0_3569"/>
          <p:cNvSpPr txBox="1">
            <a:spLocks noGrp="1"/>
          </p:cNvSpPr>
          <p:nvPr>
            <p:ph type="body" idx="14"/>
          </p:nvPr>
        </p:nvSpPr>
        <p:spPr>
          <a:xfrm>
            <a:off x="591744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fea90fcb22_0_3569"/>
          <p:cNvSpPr txBox="1">
            <a:spLocks noGrp="1"/>
          </p:cNvSpPr>
          <p:nvPr>
            <p:ph type="title" idx="15"/>
          </p:nvPr>
        </p:nvSpPr>
        <p:spPr>
          <a:xfrm>
            <a:off x="597962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300" name="Google Shape;300;gfea90fcb22_0_3569"/>
          <p:cNvSpPr txBox="1">
            <a:spLocks noGrp="1"/>
          </p:cNvSpPr>
          <p:nvPr>
            <p:ph type="title" idx="16"/>
          </p:nvPr>
        </p:nvSpPr>
        <p:spPr>
          <a:xfrm>
            <a:off x="5979633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apa02">
  <p:cSld name="Title Slide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fea90fcb22_0_3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fea90fcb22_0_3304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8" name="Google Shape;18;gfea90fcb22_0_3304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 type="title">
  <p:cSld name="TITL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ea90fcb22_0_35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3" name="Google Shape;303;gfea90fcb22_0_35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gfea90fcb22_0_35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05" name="Google Shape;305;gfea90fcb22_0_35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fea90fcb22_0_33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fea90fcb22_0_3308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fea90fcb22_0_3308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onteudo">
  <p:cSld name="CUSTO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ea90fcb22_0_3312"/>
          <p:cNvSpPr txBox="1"/>
          <p:nvPr/>
        </p:nvSpPr>
        <p:spPr>
          <a:xfrm>
            <a:off x="605064" y="1811513"/>
            <a:ext cx="24282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400" b="0" i="0" u="none" strike="noStrike" cap="non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sz="3400" b="0" i="0" u="none" strike="noStrike" cap="non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5" name="Google Shape;25;gfea90fcb22_0_3312"/>
          <p:cNvSpPr/>
          <p:nvPr/>
        </p:nvSpPr>
        <p:spPr>
          <a:xfrm>
            <a:off x="1218483" y="2498513"/>
            <a:ext cx="105900" cy="2060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gfea90fcb22_0_33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7383" y="904837"/>
            <a:ext cx="3715688" cy="42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fea90fcb22_0_3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459" y="580425"/>
            <a:ext cx="3182283" cy="2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fea90fcb22_0_3312"/>
          <p:cNvSpPr txBox="1">
            <a:spLocks noGrp="1"/>
          </p:cNvSpPr>
          <p:nvPr>
            <p:ph type="body" idx="1"/>
          </p:nvPr>
        </p:nvSpPr>
        <p:spPr>
          <a:xfrm>
            <a:off x="707033" y="2498513"/>
            <a:ext cx="3687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29" name="Google Shape;29;gfea90fcb22_0_3312"/>
          <p:cNvSpPr txBox="1">
            <a:spLocks noGrp="1"/>
          </p:cNvSpPr>
          <p:nvPr>
            <p:ph type="body" idx="2"/>
          </p:nvPr>
        </p:nvSpPr>
        <p:spPr>
          <a:xfrm>
            <a:off x="1467311" y="2498513"/>
            <a:ext cx="26169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pic>
        <p:nvPicPr>
          <p:cNvPr id="30" name="Google Shape;30;gfea90fcb22_0_3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ea90fcb22_0_333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gfea90fcb22_0_33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fea90fcb22_0_333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gfea90fcb22_0_333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gfea90fcb22_0_3330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fea90fcb22_0_3330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gfea90fcb22_0_3330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gfea90fcb22_0_3330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0" name="Google Shape;50;gfea90fcb22_0_3330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pic>
        <p:nvPicPr>
          <p:cNvPr id="51" name="Google Shape;51;gfea90fcb22_0_3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866" y="473299"/>
            <a:ext cx="989756" cy="98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.Sobre a apresentacao">
  <p:cSld name="3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ea90fcb22_0_3341"/>
          <p:cNvSpPr/>
          <p:nvPr/>
        </p:nvSpPr>
        <p:spPr>
          <a:xfrm>
            <a:off x="1" y="1"/>
            <a:ext cx="1848600" cy="18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gfea90fcb22_0_3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fea90fcb22_0_3341"/>
          <p:cNvSpPr txBox="1">
            <a:spLocks noGrp="1"/>
          </p:cNvSpPr>
          <p:nvPr>
            <p:ph type="body" idx="1"/>
          </p:nvPr>
        </p:nvSpPr>
        <p:spPr>
          <a:xfrm>
            <a:off x="5972169" y="2255925"/>
            <a:ext cx="2783100" cy="245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6" name="Google Shape;56;gfea90fcb22_0_3341"/>
          <p:cNvSpPr txBox="1">
            <a:spLocks noGrp="1"/>
          </p:cNvSpPr>
          <p:nvPr>
            <p:ph type="title"/>
          </p:nvPr>
        </p:nvSpPr>
        <p:spPr>
          <a:xfrm>
            <a:off x="5972169" y="997350"/>
            <a:ext cx="27183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fea90fcb22_0_3341"/>
          <p:cNvSpPr txBox="1">
            <a:spLocks noGrp="1"/>
          </p:cNvSpPr>
          <p:nvPr>
            <p:ph type="title" idx="2"/>
          </p:nvPr>
        </p:nvSpPr>
        <p:spPr>
          <a:xfrm>
            <a:off x="5972169" y="579019"/>
            <a:ext cx="27831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fea90fcb22_0_3341"/>
          <p:cNvSpPr>
            <a:spLocks noGrp="1"/>
          </p:cNvSpPr>
          <p:nvPr>
            <p:ph type="pic" idx="3"/>
          </p:nvPr>
        </p:nvSpPr>
        <p:spPr>
          <a:xfrm>
            <a:off x="3286947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fea90fcb22_0_3341"/>
          <p:cNvSpPr>
            <a:spLocks noGrp="1"/>
          </p:cNvSpPr>
          <p:nvPr>
            <p:ph type="pic" idx="4"/>
          </p:nvPr>
        </p:nvSpPr>
        <p:spPr>
          <a:xfrm>
            <a:off x="812322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fea90fcb22_0_3341"/>
          <p:cNvSpPr txBox="1">
            <a:spLocks noGrp="1"/>
          </p:cNvSpPr>
          <p:nvPr>
            <p:ph type="title" idx="5"/>
          </p:nvPr>
        </p:nvSpPr>
        <p:spPr>
          <a:xfrm>
            <a:off x="812322" y="3427500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gfea90fcb22_0_3341"/>
          <p:cNvSpPr txBox="1">
            <a:spLocks noGrp="1"/>
          </p:cNvSpPr>
          <p:nvPr>
            <p:ph type="body" idx="6"/>
          </p:nvPr>
        </p:nvSpPr>
        <p:spPr>
          <a:xfrm>
            <a:off x="812153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62" name="Google Shape;62;gfea90fcb22_0_3341"/>
          <p:cNvSpPr txBox="1">
            <a:spLocks noGrp="1"/>
          </p:cNvSpPr>
          <p:nvPr>
            <p:ph type="title" idx="7"/>
          </p:nvPr>
        </p:nvSpPr>
        <p:spPr>
          <a:xfrm>
            <a:off x="3287060" y="3427500"/>
            <a:ext cx="22185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gfea90fcb22_0_3341"/>
          <p:cNvSpPr txBox="1">
            <a:spLocks noGrp="1"/>
          </p:cNvSpPr>
          <p:nvPr>
            <p:ph type="body" idx="8"/>
          </p:nvPr>
        </p:nvSpPr>
        <p:spPr>
          <a:xfrm>
            <a:off x="3287135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ElementoBaixo">
  <p:cSld name="5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ea90fcb22_0_3353"/>
          <p:cNvSpPr>
            <a:spLocks noGrp="1"/>
          </p:cNvSpPr>
          <p:nvPr>
            <p:ph type="pic" idx="2"/>
          </p:nvPr>
        </p:nvSpPr>
        <p:spPr>
          <a:xfrm>
            <a:off x="830720" y="830513"/>
            <a:ext cx="2930100" cy="34827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66" name="Google Shape;66;gfea90fcb22_0_3353"/>
          <p:cNvSpPr/>
          <p:nvPr/>
        </p:nvSpPr>
        <p:spPr>
          <a:xfrm>
            <a:off x="7326830" y="4805570"/>
            <a:ext cx="1817100" cy="3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fea90fcb22_0_3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fea90fcb22_0_3353"/>
          <p:cNvSpPr/>
          <p:nvPr/>
        </p:nvSpPr>
        <p:spPr>
          <a:xfrm>
            <a:off x="439516" y="3926194"/>
            <a:ext cx="1959900" cy="773700"/>
          </a:xfrm>
          <a:prstGeom prst="roundRect">
            <a:avLst>
              <a:gd name="adj" fmla="val 10262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fea90fcb22_0_3353"/>
          <p:cNvSpPr txBox="1">
            <a:spLocks noGrp="1"/>
          </p:cNvSpPr>
          <p:nvPr>
            <p:ph type="title"/>
          </p:nvPr>
        </p:nvSpPr>
        <p:spPr>
          <a:xfrm>
            <a:off x="1113372" y="4079869"/>
            <a:ext cx="1045500" cy="233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gfea90fcb22_0_3353"/>
          <p:cNvSpPr txBox="1">
            <a:spLocks noGrp="1"/>
          </p:cNvSpPr>
          <p:nvPr>
            <p:ph type="body" idx="1"/>
          </p:nvPr>
        </p:nvSpPr>
        <p:spPr>
          <a:xfrm>
            <a:off x="1113203" y="4313063"/>
            <a:ext cx="1113000" cy="29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667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marL="914400" lvl="1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marL="1371600" lvl="2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marL="1828800" lvl="3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marL="2286000" lvl="4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marL="2743200" lvl="5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marL="3200400" lvl="6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marL="3657600" lvl="7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gfea90fcb22_0_3353"/>
          <p:cNvSpPr>
            <a:spLocks noGrp="1"/>
          </p:cNvSpPr>
          <p:nvPr>
            <p:ph type="pic" idx="3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gfea90fcb22_0_3353"/>
          <p:cNvSpPr txBox="1">
            <a:spLocks noGrp="1"/>
          </p:cNvSpPr>
          <p:nvPr>
            <p:ph type="title" idx="4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fea90fcb22_0_3353"/>
          <p:cNvSpPr txBox="1">
            <a:spLocks noGrp="1"/>
          </p:cNvSpPr>
          <p:nvPr>
            <p:ph type="title" idx="5"/>
          </p:nvPr>
        </p:nvSpPr>
        <p:spPr>
          <a:xfrm>
            <a:off x="4169205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gfea90fcb22_0_3353"/>
          <p:cNvCxnSpPr/>
          <p:nvPr/>
        </p:nvCxnSpPr>
        <p:spPr>
          <a:xfrm>
            <a:off x="4229362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gfea90fcb22_0_3353"/>
          <p:cNvSpPr txBox="1">
            <a:spLocks noGrp="1"/>
          </p:cNvSpPr>
          <p:nvPr>
            <p:ph type="body" idx="6"/>
          </p:nvPr>
        </p:nvSpPr>
        <p:spPr>
          <a:xfrm>
            <a:off x="4169205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6" name="Google Shape;76;gfea90fcb22_0_3353"/>
          <p:cNvSpPr txBox="1">
            <a:spLocks noGrp="1"/>
          </p:cNvSpPr>
          <p:nvPr>
            <p:ph type="title" idx="7"/>
          </p:nvPr>
        </p:nvSpPr>
        <p:spPr>
          <a:xfrm>
            <a:off x="4169497" y="3427500"/>
            <a:ext cx="38259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gfea90fcb22_0_3353"/>
          <p:cNvSpPr txBox="1">
            <a:spLocks noGrp="1"/>
          </p:cNvSpPr>
          <p:nvPr>
            <p:ph type="body" idx="8"/>
          </p:nvPr>
        </p:nvSpPr>
        <p:spPr>
          <a:xfrm>
            <a:off x="4169205" y="3961350"/>
            <a:ext cx="38259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.Numbers">
  <p:cSld name="6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ea90fcb22_0_3367"/>
          <p:cNvSpPr/>
          <p:nvPr/>
        </p:nvSpPr>
        <p:spPr>
          <a:xfrm>
            <a:off x="415895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fea90fcb22_0_3367"/>
          <p:cNvSpPr/>
          <p:nvPr/>
        </p:nvSpPr>
        <p:spPr>
          <a:xfrm>
            <a:off x="415895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fea90fcb22_0_3367"/>
          <p:cNvSpPr/>
          <p:nvPr/>
        </p:nvSpPr>
        <p:spPr>
          <a:xfrm>
            <a:off x="2620784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fea90fcb22_0_3367"/>
          <p:cNvSpPr/>
          <p:nvPr/>
        </p:nvSpPr>
        <p:spPr>
          <a:xfrm>
            <a:off x="2620784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ea90fcb22_0_33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ea90fcb22_0_3367"/>
          <p:cNvSpPr txBox="1">
            <a:spLocks noGrp="1"/>
          </p:cNvSpPr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fea90fcb22_0_3367"/>
          <p:cNvSpPr txBox="1">
            <a:spLocks noGrp="1"/>
          </p:cNvSpPr>
          <p:nvPr>
            <p:ph type="title" idx="2"/>
          </p:nvPr>
        </p:nvSpPr>
        <p:spPr>
          <a:xfrm>
            <a:off x="35573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gfea90fcb22_0_3367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gfea90fcb22_0_3367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8" name="Google Shape;88;gfea90fcb22_0_3367"/>
          <p:cNvSpPr txBox="1">
            <a:spLocks noGrp="1"/>
          </p:cNvSpPr>
          <p:nvPr>
            <p:ph type="title" idx="3"/>
          </p:nvPr>
        </p:nvSpPr>
        <p:spPr>
          <a:xfrm>
            <a:off x="415942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fea90fcb22_0_3367"/>
          <p:cNvSpPr txBox="1">
            <a:spLocks noGrp="1"/>
          </p:cNvSpPr>
          <p:nvPr>
            <p:ph type="body" idx="4"/>
          </p:nvPr>
        </p:nvSpPr>
        <p:spPr>
          <a:xfrm>
            <a:off x="415773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fea90fcb22_0_3367"/>
          <p:cNvSpPr txBox="1">
            <a:spLocks noGrp="1"/>
          </p:cNvSpPr>
          <p:nvPr>
            <p:ph type="title" idx="5"/>
          </p:nvPr>
        </p:nvSpPr>
        <p:spPr>
          <a:xfrm>
            <a:off x="2619768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gfea90fcb22_0_3367"/>
          <p:cNvSpPr txBox="1">
            <a:spLocks noGrp="1"/>
          </p:cNvSpPr>
          <p:nvPr>
            <p:ph type="body" idx="6"/>
          </p:nvPr>
        </p:nvSpPr>
        <p:spPr>
          <a:xfrm>
            <a:off x="2619599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gfea90fcb22_0_3367"/>
          <p:cNvSpPr txBox="1">
            <a:spLocks noGrp="1"/>
          </p:cNvSpPr>
          <p:nvPr>
            <p:ph type="title" idx="7"/>
          </p:nvPr>
        </p:nvSpPr>
        <p:spPr>
          <a:xfrm>
            <a:off x="2619768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fea90fcb22_0_3367"/>
          <p:cNvSpPr txBox="1">
            <a:spLocks noGrp="1"/>
          </p:cNvSpPr>
          <p:nvPr>
            <p:ph type="body" idx="8"/>
          </p:nvPr>
        </p:nvSpPr>
        <p:spPr>
          <a:xfrm>
            <a:off x="2619599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gfea90fcb22_0_3367"/>
          <p:cNvSpPr txBox="1">
            <a:spLocks noGrp="1"/>
          </p:cNvSpPr>
          <p:nvPr>
            <p:ph type="title" idx="9"/>
          </p:nvPr>
        </p:nvSpPr>
        <p:spPr>
          <a:xfrm>
            <a:off x="415942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gfea90fcb22_0_3367"/>
          <p:cNvSpPr txBox="1">
            <a:spLocks noGrp="1"/>
          </p:cNvSpPr>
          <p:nvPr>
            <p:ph type="body" idx="13"/>
          </p:nvPr>
        </p:nvSpPr>
        <p:spPr>
          <a:xfrm>
            <a:off x="415773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gfea90fcb22_0_3367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5208102" y="0"/>
            <a:ext cx="3935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.Texto+icones">
  <p:cSld name="8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ea90fcb22_0_3386"/>
          <p:cNvSpPr/>
          <p:nvPr/>
        </p:nvSpPr>
        <p:spPr>
          <a:xfrm rot="-5400000">
            <a:off x="4115052" y="-252266"/>
            <a:ext cx="4410000" cy="5648100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fea90fcb22_0_3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fea90fcb22_0_3386"/>
          <p:cNvSpPr txBox="1">
            <a:spLocks noGrp="1"/>
          </p:cNvSpPr>
          <p:nvPr>
            <p:ph type="body" idx="1"/>
          </p:nvPr>
        </p:nvSpPr>
        <p:spPr>
          <a:xfrm>
            <a:off x="4964273" y="2255925"/>
            <a:ext cx="3542700" cy="11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fea90fcb22_0_3386"/>
          <p:cNvSpPr txBox="1">
            <a:spLocks noGrp="1"/>
          </p:cNvSpPr>
          <p:nvPr>
            <p:ph type="title"/>
          </p:nvPr>
        </p:nvSpPr>
        <p:spPr>
          <a:xfrm>
            <a:off x="4964273" y="997350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fea90fcb22_0_3386"/>
          <p:cNvSpPr txBox="1">
            <a:spLocks noGrp="1"/>
          </p:cNvSpPr>
          <p:nvPr>
            <p:ph type="title" idx="2"/>
          </p:nvPr>
        </p:nvSpPr>
        <p:spPr>
          <a:xfrm>
            <a:off x="4964273" y="579019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fea90fcb22_0_3386"/>
          <p:cNvSpPr>
            <a:spLocks noGrp="1"/>
          </p:cNvSpPr>
          <p:nvPr>
            <p:ph type="pic" idx="3"/>
          </p:nvPr>
        </p:nvSpPr>
        <p:spPr>
          <a:xfrm>
            <a:off x="2673050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04" name="Google Shape;104;gfea90fcb22_0_3386"/>
          <p:cNvSpPr>
            <a:spLocks noGrp="1"/>
          </p:cNvSpPr>
          <p:nvPr>
            <p:ph type="pic" idx="4"/>
          </p:nvPr>
        </p:nvSpPr>
        <p:spPr>
          <a:xfrm>
            <a:off x="514347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cxnSp>
        <p:nvCxnSpPr>
          <p:cNvPr id="105" name="Google Shape;105;gfea90fcb22_0_3386"/>
          <p:cNvCxnSpPr/>
          <p:nvPr/>
        </p:nvCxnSpPr>
        <p:spPr>
          <a:xfrm>
            <a:off x="5021446" y="2134496"/>
            <a:ext cx="7251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gfea90fcb22_0_3386"/>
          <p:cNvSpPr txBox="1">
            <a:spLocks noGrp="1"/>
          </p:cNvSpPr>
          <p:nvPr>
            <p:ph type="title" idx="5"/>
          </p:nvPr>
        </p:nvSpPr>
        <p:spPr>
          <a:xfrm>
            <a:off x="5814386" y="3641081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fea90fcb22_0_3386"/>
          <p:cNvSpPr txBox="1">
            <a:spLocks noGrp="1"/>
          </p:cNvSpPr>
          <p:nvPr>
            <p:ph type="body" idx="6"/>
          </p:nvPr>
        </p:nvSpPr>
        <p:spPr>
          <a:xfrm>
            <a:off x="5814217" y="4174931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fea90fcb22_0_3386"/>
          <p:cNvSpPr>
            <a:spLocks noGrp="1"/>
          </p:cNvSpPr>
          <p:nvPr>
            <p:ph type="pic" idx="7"/>
          </p:nvPr>
        </p:nvSpPr>
        <p:spPr>
          <a:xfrm>
            <a:off x="4964273" y="3654600"/>
            <a:ext cx="724800" cy="7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ea90fcb22_0_329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sz="330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gfea90fcb22_0_329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"/>
              <a:buChar char="•"/>
              <a:defRPr sz="21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18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•"/>
              <a:defRPr sz="1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gfea90fcb22_0_32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" name="Google Shape;9;gfea90fcb22_0_329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gfea90fcb22_0_32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fea90fcb22_0_310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ea90fcb22_0_31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Regressão Linear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-1" y="0"/>
            <a:ext cx="7511143" cy="41956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Correlação de Pearson: somente relação LINEAR</a:t>
            </a:r>
            <a:endParaRPr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6F23DB-ABFC-A67A-606A-D3E89AF7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127681"/>
            <a:ext cx="5929086" cy="27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8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Encerramento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44</a:t>
            </a:r>
          </a:p>
        </p:txBody>
      </p:sp>
    </p:spTree>
    <p:extLst>
      <p:ext uri="{BB962C8B-B14F-4D97-AF65-F5344CB8AC3E}">
        <p14:creationId xmlns:p14="http://schemas.microsoft.com/office/powerpoint/2010/main" val="197857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Correlação Linear Simples - Teórica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</a:t>
            </a:r>
          </a:p>
        </p:txBody>
      </p:sp>
    </p:spTree>
    <p:extLst>
      <p:ext uri="{BB962C8B-B14F-4D97-AF65-F5344CB8AC3E}">
        <p14:creationId xmlns:p14="http://schemas.microsoft.com/office/powerpoint/2010/main" val="268240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8069317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Regressão Linear Estimada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3575549" y="891472"/>
            <a:ext cx="122426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latin typeface="Raleway"/>
              </a:rPr>
              <a:t>y = b0 + b1x</a:t>
            </a:r>
            <a:endParaRPr lang="pt-BR" b="1" dirty="0">
              <a:latin typeface="Raleway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2D5E22-F08A-9EB7-1899-4FB69FFC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" y="1603171"/>
            <a:ext cx="7416800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3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8069317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É possível expressar essa relação por meio de um modelo estatístico?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153025" y="841416"/>
            <a:ext cx="870616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Quando se realiza uma análise de dados, busca-se de alguma forma um</a:t>
            </a:r>
          </a:p>
          <a:p>
            <a:r>
              <a:rPr lang="pt-PT" dirty="0">
                <a:latin typeface="Raleway"/>
              </a:rPr>
              <a:t>padrão ou modelo presente nas observações.</a:t>
            </a:r>
            <a:endParaRPr lang="pt-BR" dirty="0">
              <a:latin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A86B1-83A6-72DB-E76A-FFBE08529DB4}"/>
              </a:ext>
            </a:extLst>
          </p:cNvPr>
          <p:cNvSpPr txBox="1"/>
          <p:nvPr/>
        </p:nvSpPr>
        <p:spPr>
          <a:xfrm>
            <a:off x="153025" y="162236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Raleway" pitchFamily="2" charset="0"/>
              </a:rPr>
              <a:t>Exemplo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082D8AA-E63D-3AB3-9319-D3C6D8211257}"/>
              </a:ext>
            </a:extLst>
          </p:cNvPr>
          <p:cNvSpPr txBox="1"/>
          <p:nvPr/>
        </p:nvSpPr>
        <p:spPr>
          <a:xfrm>
            <a:off x="153025" y="1960918"/>
            <a:ext cx="840314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Se aumentar em um ano o tempo de experiência, em quanto aumentam as vendas mensais (R$)?</a:t>
            </a:r>
            <a:endParaRPr lang="pt-BR" dirty="0">
              <a:latin typeface="Raleway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504530-1A0B-DC83-8430-1500CC20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3" y="2456090"/>
            <a:ext cx="3961720" cy="226882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9D30005-E6E8-8F52-546E-0441EA9F8385}"/>
              </a:ext>
            </a:extLst>
          </p:cNvPr>
          <p:cNvSpPr txBox="1"/>
          <p:nvPr/>
        </p:nvSpPr>
        <p:spPr>
          <a:xfrm>
            <a:off x="5124166" y="2648001"/>
            <a:ext cx="282966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100" b="1" dirty="0">
                <a:latin typeface="Raleway"/>
              </a:rPr>
              <a:t>Vendas = 90 + 5 * (anos de experiência)</a:t>
            </a:r>
            <a:endParaRPr lang="pt-BR" sz="1100" b="1" dirty="0">
              <a:latin typeface="Raleway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E0FA58-B45A-DAE1-CF6C-58152800CBB8}"/>
              </a:ext>
            </a:extLst>
          </p:cNvPr>
          <p:cNvSpPr txBox="1"/>
          <p:nvPr/>
        </p:nvSpPr>
        <p:spPr>
          <a:xfrm>
            <a:off x="4862285" y="3135086"/>
            <a:ext cx="3802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latin typeface="Raleway"/>
              </a:rPr>
              <a:t>90: </a:t>
            </a:r>
            <a:r>
              <a:rPr lang="pt-PT" sz="1200" dirty="0">
                <a:latin typeface="Raleway"/>
              </a:rPr>
              <a:t>R$90.000 é o valor esperado da venda mensal para um vendedor que não</a:t>
            </a:r>
          </a:p>
          <a:p>
            <a:r>
              <a:rPr lang="pt-PT" sz="1200" dirty="0">
                <a:latin typeface="Raleway"/>
              </a:rPr>
              <a:t>possui experiência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b="1" dirty="0">
                <a:latin typeface="Raleway"/>
              </a:rPr>
              <a:t>5: </a:t>
            </a:r>
            <a:r>
              <a:rPr lang="pt-PT" sz="1200" dirty="0">
                <a:latin typeface="Raleway"/>
              </a:rPr>
              <a:t>R$5.000 seria o acréscimo esperado na venda mensal a cada variação de</a:t>
            </a:r>
          </a:p>
          <a:p>
            <a:r>
              <a:rPr lang="pt-PT" sz="1200" dirty="0">
                <a:latin typeface="Raleway"/>
              </a:rPr>
              <a:t>um ano no tempo de experiência do vendedor</a:t>
            </a:r>
            <a:endParaRPr lang="en-US" sz="12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4085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8069317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É possível expressar essa relação por meio de um modelo estatístico?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153025" y="841416"/>
            <a:ext cx="870616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Quando se realiza uma análise de dados, busca-se de alguma forma um</a:t>
            </a:r>
          </a:p>
          <a:p>
            <a:r>
              <a:rPr lang="pt-PT" dirty="0">
                <a:latin typeface="Raleway"/>
              </a:rPr>
              <a:t>padrão ou modelo presente nas observações.</a:t>
            </a:r>
            <a:endParaRPr lang="pt-BR" dirty="0">
              <a:latin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A86B1-83A6-72DB-E76A-FFBE08529DB4}"/>
              </a:ext>
            </a:extLst>
          </p:cNvPr>
          <p:cNvSpPr txBox="1"/>
          <p:nvPr/>
        </p:nvSpPr>
        <p:spPr>
          <a:xfrm>
            <a:off x="153025" y="162236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Raleway" pitchFamily="2" charset="0"/>
              </a:rPr>
              <a:t>Exemplo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082D8AA-E63D-3AB3-9319-D3C6D8211257}"/>
              </a:ext>
            </a:extLst>
          </p:cNvPr>
          <p:cNvSpPr txBox="1"/>
          <p:nvPr/>
        </p:nvSpPr>
        <p:spPr>
          <a:xfrm>
            <a:off x="153025" y="1960918"/>
            <a:ext cx="840314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Se aumentar em um ano o tempo de experiência, em quanto aumentam as vendas mensais (R$)?</a:t>
            </a:r>
            <a:endParaRPr lang="pt-BR" dirty="0">
              <a:latin typeface="Raleway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504530-1A0B-DC83-8430-1500CC20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3" y="2456090"/>
            <a:ext cx="3961720" cy="226882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9D30005-E6E8-8F52-546E-0441EA9F8385}"/>
              </a:ext>
            </a:extLst>
          </p:cNvPr>
          <p:cNvSpPr txBox="1"/>
          <p:nvPr/>
        </p:nvSpPr>
        <p:spPr>
          <a:xfrm>
            <a:off x="5124166" y="2648001"/>
            <a:ext cx="282966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100" b="1" dirty="0">
                <a:latin typeface="Raleway"/>
              </a:rPr>
              <a:t>Vendas = 90 + 5 * (anos de experiência)</a:t>
            </a:r>
            <a:endParaRPr lang="pt-BR" sz="1100" b="1" dirty="0">
              <a:latin typeface="Ralew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AADA99-B12B-7FA4-4EE7-9886374CEBB2}"/>
              </a:ext>
            </a:extLst>
          </p:cNvPr>
          <p:cNvSpPr txBox="1"/>
          <p:nvPr/>
        </p:nvSpPr>
        <p:spPr>
          <a:xfrm>
            <a:off x="4673912" y="3127830"/>
            <a:ext cx="373017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Raleway"/>
              </a:defRPr>
            </a:lvl1pPr>
          </a:lstStyle>
          <a:p>
            <a:r>
              <a:rPr lang="pt-PT" dirty="0"/>
              <a:t>Qual é o valor da venda mensal estimada para um vendedor com 6 anos de</a:t>
            </a:r>
          </a:p>
          <a:p>
            <a:r>
              <a:rPr lang="pt-PT" dirty="0"/>
              <a:t>experiência?</a:t>
            </a:r>
          </a:p>
          <a:p>
            <a:endParaRPr lang="pt-PT" dirty="0"/>
          </a:p>
          <a:p>
            <a:pPr algn="ctr"/>
            <a:r>
              <a:rPr lang="pt-PT" dirty="0"/>
              <a:t>O valor da venda estimada é de </a:t>
            </a:r>
          </a:p>
          <a:p>
            <a:pPr algn="ctr"/>
            <a:r>
              <a:rPr lang="pt-PT" b="1" dirty="0"/>
              <a:t>90+5*(6) = 120 mil reais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5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Resíduo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71591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8069317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Erro (Resíduo)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57C896-A771-CE57-533E-7B0C5005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2" y="902608"/>
            <a:ext cx="4150568" cy="26171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6FF0BDF-70F2-56B8-54B5-2C729EE45D34}"/>
              </a:ext>
            </a:extLst>
          </p:cNvPr>
          <p:cNvSpPr txBox="1"/>
          <p:nvPr/>
        </p:nvSpPr>
        <p:spPr>
          <a:xfrm>
            <a:off x="5626894" y="1237736"/>
            <a:ext cx="1857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Raleway"/>
              </a:defRPr>
            </a:lvl1pPr>
          </a:lstStyle>
          <a:p>
            <a:pPr algn="ctr"/>
            <a:r>
              <a:rPr lang="pt-PT" b="0" dirty="0"/>
              <a:t>y = 90 + 5*1 = 95</a:t>
            </a:r>
          </a:p>
          <a:p>
            <a:pPr algn="ctr"/>
            <a:endParaRPr lang="pt-PT" b="0" dirty="0"/>
          </a:p>
          <a:p>
            <a:pPr algn="ctr"/>
            <a:r>
              <a:rPr lang="pt-PT" b="0" dirty="0"/>
              <a:t>y = 90 + 5*3 = 105</a:t>
            </a:r>
          </a:p>
          <a:p>
            <a:pPr algn="ctr"/>
            <a:endParaRPr lang="pt-PT" b="0" dirty="0"/>
          </a:p>
          <a:p>
            <a:pPr algn="ctr"/>
            <a:r>
              <a:rPr lang="pt-PT" b="0" dirty="0"/>
              <a:t>y = 90 + 5*6 = 120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325017-157D-63AC-E804-FFD0C5B6E3C8}"/>
              </a:ext>
            </a:extLst>
          </p:cNvPr>
          <p:cNvSpPr txBox="1"/>
          <p:nvPr/>
        </p:nvSpPr>
        <p:spPr>
          <a:xfrm>
            <a:off x="4479634" y="902608"/>
            <a:ext cx="4664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Raleway"/>
              </a:rPr>
              <a:t>Calculando alguns valores de Y (Valor de venda)</a:t>
            </a:r>
            <a:endParaRPr lang="en-US" b="1" dirty="0">
              <a:latin typeface="Raleway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768953-2FD5-3AAD-FECD-AD155C32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787" y="2736213"/>
            <a:ext cx="2796042" cy="1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Coeficiente de determinação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5</a:t>
            </a:r>
          </a:p>
        </p:txBody>
      </p:sp>
    </p:spTree>
    <p:extLst>
      <p:ext uri="{BB962C8B-B14F-4D97-AF65-F5344CB8AC3E}">
        <p14:creationId xmlns:p14="http://schemas.microsoft.com/office/powerpoint/2010/main" val="401339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4585889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Coeficiente de determinação</a:t>
            </a:r>
            <a:endParaRPr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FF0BDF-70F2-56B8-54B5-2C729EE45D34}"/>
              </a:ext>
            </a:extLst>
          </p:cNvPr>
          <p:cNvSpPr txBox="1"/>
          <p:nvPr/>
        </p:nvSpPr>
        <p:spPr>
          <a:xfrm>
            <a:off x="164274" y="764933"/>
            <a:ext cx="8188697" cy="13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Raleway"/>
              </a:rPr>
              <a:t>R2 é o coeficiente de determinação</a:t>
            </a:r>
            <a:r>
              <a:rPr lang="pt-PT" dirty="0">
                <a:latin typeface="Raleway"/>
              </a:rPr>
              <a:t>, que pode ser calculado pelo quadrado do coeficiente de correlação. Quanto </a:t>
            </a:r>
            <a:r>
              <a:rPr lang="pt-PT" b="1" dirty="0">
                <a:latin typeface="Raleway"/>
              </a:rPr>
              <a:t>maior o valor de R2</a:t>
            </a:r>
            <a:r>
              <a:rPr lang="pt-PT" dirty="0">
                <a:latin typeface="Raleway"/>
              </a:rPr>
              <a:t>, </a:t>
            </a:r>
            <a:r>
              <a:rPr lang="pt-PT" b="1" dirty="0">
                <a:latin typeface="Raleway"/>
              </a:rPr>
              <a:t>mais bem ajustado está o modelo regressão</a:t>
            </a:r>
            <a:r>
              <a:rPr lang="pt-PT" dirty="0">
                <a:latin typeface="Raleway"/>
              </a:rPr>
              <a:t>. Valores de R2 acima de 0,5 já indicam bom ajuste, 0 &lt; R2 &lt; 1. Ele pode ser interpretado </a:t>
            </a:r>
            <a:r>
              <a:rPr lang="pt-PT" b="1" dirty="0">
                <a:latin typeface="Raleway"/>
              </a:rPr>
              <a:t>com o % da variabilidade explicada da variável y </a:t>
            </a:r>
            <a:r>
              <a:rPr lang="pt-PT" b="1" dirty="0"/>
              <a:t>pela x.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169618-8BBD-93F2-E0F8-3AA12279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1" y="2111648"/>
            <a:ext cx="7312252" cy="26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1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Correlação Linear Simples - Prática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6</a:t>
            </a:r>
          </a:p>
        </p:txBody>
      </p:sp>
    </p:spTree>
    <p:extLst>
      <p:ext uri="{BB962C8B-B14F-4D97-AF65-F5344CB8AC3E}">
        <p14:creationId xmlns:p14="http://schemas.microsoft.com/office/powerpoint/2010/main" val="29558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ea90fcb22_0_618"/>
          <p:cNvSpPr txBox="1">
            <a:spLocks noGrp="1"/>
          </p:cNvSpPr>
          <p:nvPr>
            <p:ph type="title" idx="4"/>
          </p:nvPr>
        </p:nvSpPr>
        <p:spPr>
          <a:xfrm>
            <a:off x="3127674" y="619425"/>
            <a:ext cx="3185100" cy="47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Alexsandro Pompeu</a:t>
            </a:r>
            <a:endParaRPr dirty="0"/>
          </a:p>
        </p:txBody>
      </p:sp>
      <p:sp>
        <p:nvSpPr>
          <p:cNvPr id="319" name="Google Shape;319;gfea90fcb22_0_618"/>
          <p:cNvSpPr txBox="1">
            <a:spLocks noGrp="1"/>
          </p:cNvSpPr>
          <p:nvPr>
            <p:ph type="title" idx="5"/>
          </p:nvPr>
        </p:nvSpPr>
        <p:spPr>
          <a:xfrm>
            <a:off x="3127687" y="405534"/>
            <a:ext cx="3609300" cy="2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320" name="Google Shape;320;gfea90fcb22_0_618"/>
          <p:cNvSpPr txBox="1">
            <a:spLocks noGrp="1"/>
          </p:cNvSpPr>
          <p:nvPr>
            <p:ph type="body" idx="6"/>
          </p:nvPr>
        </p:nvSpPr>
        <p:spPr>
          <a:xfrm>
            <a:off x="3127674" y="1184336"/>
            <a:ext cx="5194800" cy="66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Data Product Manager na Farfetch Portugal</a:t>
            </a:r>
            <a:endParaRPr sz="1500" b="1" dirty="0"/>
          </a:p>
        </p:txBody>
      </p:sp>
      <p:sp>
        <p:nvSpPr>
          <p:cNvPr id="321" name="Google Shape;321;gfea90fcb22_0_618"/>
          <p:cNvSpPr txBox="1">
            <a:spLocks noGrp="1"/>
          </p:cNvSpPr>
          <p:nvPr>
            <p:ph type="title" idx="7"/>
          </p:nvPr>
        </p:nvSpPr>
        <p:spPr>
          <a:xfrm>
            <a:off x="3142974" y="1770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formação</a:t>
            </a:r>
            <a:endParaRPr sz="1600"/>
          </a:p>
        </p:txBody>
      </p:sp>
      <p:sp>
        <p:nvSpPr>
          <p:cNvPr id="322" name="Google Shape;322;gfea90fcb22_0_618"/>
          <p:cNvSpPr txBox="1">
            <a:spLocks noGrp="1"/>
          </p:cNvSpPr>
          <p:nvPr>
            <p:ph type="body" idx="8"/>
          </p:nvPr>
        </p:nvSpPr>
        <p:spPr>
          <a:xfrm>
            <a:off x="3142625" y="2171300"/>
            <a:ext cx="4947600" cy="95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Bacharel em Sistemas da Informação pela Universidade Presbiteriana Mackenzie.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Pós Graduado em Análise em Big Data pela FIA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23" name="Google Shape;323;gfea90fcb22_0_618"/>
          <p:cNvSpPr/>
          <p:nvPr/>
        </p:nvSpPr>
        <p:spPr>
          <a:xfrm>
            <a:off x="310225" y="2972300"/>
            <a:ext cx="553200" cy="525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gfea90fcb22_0_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40" y="3124700"/>
            <a:ext cx="448767" cy="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fea90fcb22_0_618"/>
          <p:cNvSpPr txBox="1">
            <a:spLocks noGrp="1"/>
          </p:cNvSpPr>
          <p:nvPr>
            <p:ph type="title" idx="7"/>
          </p:nvPr>
        </p:nvSpPr>
        <p:spPr>
          <a:xfrm>
            <a:off x="3128024" y="3059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carreira</a:t>
            </a:r>
            <a:endParaRPr sz="1600"/>
          </a:p>
        </p:txBody>
      </p:sp>
      <p:sp>
        <p:nvSpPr>
          <p:cNvPr id="326" name="Google Shape;326;gfea90fcb22_0_618"/>
          <p:cNvSpPr txBox="1">
            <a:spLocks noGrp="1"/>
          </p:cNvSpPr>
          <p:nvPr>
            <p:ph type="body" idx="8"/>
          </p:nvPr>
        </p:nvSpPr>
        <p:spPr>
          <a:xfrm>
            <a:off x="3127675" y="3460300"/>
            <a:ext cx="4947600" cy="123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SAP – Estagiário de Redes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Santander – Estagiário de Banco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Itaú Unibanco – Analista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PicPay – Tech Lead de Analytics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Via – Coordenador de Business Analytics</a:t>
            </a:r>
            <a:endParaRPr sz="1400" dirty="0"/>
          </a:p>
        </p:txBody>
      </p:sp>
      <p:pic>
        <p:nvPicPr>
          <p:cNvPr id="5" name="Picture Placeholder 4" descr="A person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F548D972-3F99-C9AB-7DC1-4389AE8EEB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7931" r="7931"/>
          <a:stretch>
            <a:fillRect/>
          </a:stretch>
        </p:blipFill>
        <p:spPr>
          <a:xfrm>
            <a:off x="821526" y="830513"/>
            <a:ext cx="2124623" cy="251438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algn="ctr"/>
            <a:r>
              <a:rPr lang="en" dirty="0"/>
              <a:t>Correlação Linear Simples – Exercício Alunos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7</a:t>
            </a:r>
          </a:p>
        </p:txBody>
      </p:sp>
    </p:spTree>
    <p:extLst>
      <p:ext uri="{BB962C8B-B14F-4D97-AF65-F5344CB8AC3E}">
        <p14:creationId xmlns:p14="http://schemas.microsoft.com/office/powerpoint/2010/main" val="282014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800" dirty="0">
                <a:latin typeface="Raleway" pitchFamily="2" charset="0"/>
              </a:rPr>
              <a:t>O Ministério da Educação solicitou a você uma previsão do percentual de alunos que serão aprovados no ano de 2017, tendo como base o ano de 2016.</a:t>
            </a:r>
          </a:p>
          <a:p>
            <a:endParaRPr lang="pt-BR" sz="1800" dirty="0">
              <a:latin typeface="Raleway" pitchFamily="2" charset="0"/>
            </a:endParaRPr>
          </a:p>
          <a:p>
            <a:r>
              <a:rPr lang="pt-BR" sz="1800" dirty="0">
                <a:latin typeface="Raleway" pitchFamily="2" charset="0"/>
              </a:rPr>
              <a:t>Crie um modelo que consiga prever o valor de aprovação em 2016 com as aprovações de 2015.</a:t>
            </a:r>
          </a:p>
          <a:p>
            <a:endParaRPr lang="pt-BR" sz="1800" dirty="0">
              <a:latin typeface="Raleway" pitchFamily="2" charset="0"/>
            </a:endParaRPr>
          </a:p>
          <a:p>
            <a:r>
              <a:rPr lang="pt-BR" sz="1800" dirty="0">
                <a:latin typeface="Raleway" pitchFamily="2" charset="0"/>
              </a:rPr>
              <a:t>Faça todo tratamento de dados aprendido e faça a regressão linear e tire o resíduo para saber em quanto o modelo está errando.</a:t>
            </a:r>
          </a:p>
        </p:txBody>
      </p:sp>
    </p:spTree>
    <p:extLst>
      <p:ext uri="{BB962C8B-B14F-4D97-AF65-F5344CB8AC3E}">
        <p14:creationId xmlns:p14="http://schemas.microsoft.com/office/powerpoint/2010/main" val="210053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Correlação Linear Simples – Gabarito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8</a:t>
            </a:r>
          </a:p>
        </p:txBody>
      </p:sp>
    </p:spTree>
    <p:extLst>
      <p:ext uri="{BB962C8B-B14F-4D97-AF65-F5344CB8AC3E}">
        <p14:creationId xmlns:p14="http://schemas.microsoft.com/office/powerpoint/2010/main" val="27913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P-value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9</a:t>
            </a:r>
          </a:p>
        </p:txBody>
      </p:sp>
    </p:spTree>
    <p:extLst>
      <p:ext uri="{BB962C8B-B14F-4D97-AF65-F5344CB8AC3E}">
        <p14:creationId xmlns:p14="http://schemas.microsoft.com/office/powerpoint/2010/main" val="343477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412054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P-value</a:t>
            </a:r>
            <a:endParaRPr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27B3D2-5373-06AA-5C3E-E62C457973C0}"/>
              </a:ext>
            </a:extLst>
          </p:cNvPr>
          <p:cNvSpPr txBox="1"/>
          <p:nvPr/>
        </p:nvSpPr>
        <p:spPr>
          <a:xfrm>
            <a:off x="159406" y="600610"/>
            <a:ext cx="852739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Raleway"/>
              </a:defRPr>
            </a:lvl1pPr>
          </a:lstStyle>
          <a:p>
            <a:r>
              <a:rPr lang="pt-PT" dirty="0"/>
              <a:t>Valores-P avaliam quão bem os dados da amostra apoiam o argumento de que a hipótese nula é verdadeira. Ele mede quão compatíveis os seus dados são com a Hipótese nula. Qual é a probabilidade do efeito observado nos seus dados amostrais se a hipótese nula for verdadeira?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Valores-P altos: seus dados são prováveis com uma hipótese nula verdadeira.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Valores-P baixos: seus dados não são prováveis com uma hipótese nula verdadeira.</a:t>
            </a:r>
          </a:p>
          <a:p>
            <a:endParaRPr lang="pt-PT" dirty="0"/>
          </a:p>
          <a:p>
            <a:r>
              <a:rPr lang="pt-PT" dirty="0"/>
              <a:t>Um valor-P baixo sugere que sua amostra fornece evidências suficientes de que você pode rejeitar a Hipótese nula para toda a população.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8002D68-A4FF-6EFF-2EF4-CC9EC70D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3106964"/>
            <a:ext cx="8124825" cy="12954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A8268F12-3669-9BAC-D470-C7A36DD1E3FA}"/>
              </a:ext>
            </a:extLst>
          </p:cNvPr>
          <p:cNvSpPr/>
          <p:nvPr/>
        </p:nvSpPr>
        <p:spPr>
          <a:xfrm>
            <a:off x="5370286" y="3028869"/>
            <a:ext cx="914400" cy="151402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10</a:t>
            </a:r>
          </a:p>
        </p:txBody>
      </p:sp>
    </p:spTree>
    <p:extLst>
      <p:ext uri="{BB962C8B-B14F-4D97-AF65-F5344CB8AC3E}">
        <p14:creationId xmlns:p14="http://schemas.microsoft.com/office/powerpoint/2010/main" val="37312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Onde eu uso a regressão  linear?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90D4-F7BB-D933-9966-26D4BF181B57}"/>
              </a:ext>
            </a:extLst>
          </p:cNvPr>
          <p:cNvSpPr txBox="1"/>
          <p:nvPr/>
        </p:nvSpPr>
        <p:spPr>
          <a:xfrm>
            <a:off x="5074933" y="73986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EF9476-160F-F794-C23B-EE93FE93B903}"/>
              </a:ext>
            </a:extLst>
          </p:cNvPr>
          <p:cNvSpPr/>
          <p:nvPr/>
        </p:nvSpPr>
        <p:spPr>
          <a:xfrm>
            <a:off x="3673549" y="1109367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949B-055A-AC6B-7C5D-1E4C779BE96C}"/>
              </a:ext>
            </a:extLst>
          </p:cNvPr>
          <p:cNvSpPr txBox="1"/>
          <p:nvPr/>
        </p:nvSpPr>
        <p:spPr>
          <a:xfrm>
            <a:off x="5110205" y="1139735"/>
            <a:ext cx="2658139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o valor do limite do cartão de crédito em função da renda do cliente, do</a:t>
            </a:r>
          </a:p>
          <a:p>
            <a:r>
              <a:rPr lang="pt-PT" dirty="0">
                <a:latin typeface="Raleway"/>
              </a:rPr>
              <a:t>tempo de relacionamento e da idade.</a:t>
            </a:r>
            <a:endParaRPr lang="pt-BR" dirty="0">
              <a:latin typeface="Raleway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1083DBD-8D13-C807-B689-D611C6720061}"/>
              </a:ext>
            </a:extLst>
          </p:cNvPr>
          <p:cNvSpPr txBox="1"/>
          <p:nvPr/>
        </p:nvSpPr>
        <p:spPr>
          <a:xfrm>
            <a:off x="561209" y="73986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561209" y="1139735"/>
            <a:ext cx="265813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 de Crédito do Segmento Bancário (Emissores de cartão de crédito).</a:t>
            </a:r>
            <a:endParaRPr lang="pt-BR" dirty="0">
              <a:latin typeface="Raleway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D3D0853-5459-D16D-B5FE-54BCE0240AFD}"/>
              </a:ext>
            </a:extLst>
          </p:cNvPr>
          <p:cNvSpPr txBox="1"/>
          <p:nvPr/>
        </p:nvSpPr>
        <p:spPr>
          <a:xfrm>
            <a:off x="5102865" y="260248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13" name="Arrow: Right 2">
            <a:extLst>
              <a:ext uri="{FF2B5EF4-FFF2-40B4-BE49-F238E27FC236}">
                <a16:creationId xmlns:a16="http://schemas.microsoft.com/office/drawing/2014/main" id="{3D683847-09CF-450F-F364-BC1D9439AF9F}"/>
              </a:ext>
            </a:extLst>
          </p:cNvPr>
          <p:cNvSpPr/>
          <p:nvPr/>
        </p:nvSpPr>
        <p:spPr>
          <a:xfrm>
            <a:off x="3701481" y="2971988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78106BF-D9BE-E600-84C2-4D9E49ACE3FB}"/>
              </a:ext>
            </a:extLst>
          </p:cNvPr>
          <p:cNvSpPr txBox="1"/>
          <p:nvPr/>
        </p:nvSpPr>
        <p:spPr>
          <a:xfrm>
            <a:off x="5138137" y="3002356"/>
            <a:ext cx="2658139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o percentual de rematrículas em uma escola de Idiomas com base nas</a:t>
            </a:r>
          </a:p>
          <a:p>
            <a:r>
              <a:rPr lang="pt-PT" dirty="0">
                <a:latin typeface="Raleway"/>
              </a:rPr>
              <a:t>notas dos alunos do ano anterior, na idade dos alunos e na renda do chefe da</a:t>
            </a:r>
          </a:p>
          <a:p>
            <a:r>
              <a:rPr lang="pt-PT" dirty="0">
                <a:latin typeface="Raleway"/>
              </a:rPr>
              <a:t>família.</a:t>
            </a:r>
            <a:endParaRPr lang="pt-BR" dirty="0">
              <a:latin typeface="Raleway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7453CE54-4BBA-3D45-89C0-F0B803885C44}"/>
              </a:ext>
            </a:extLst>
          </p:cNvPr>
          <p:cNvSpPr txBox="1"/>
          <p:nvPr/>
        </p:nvSpPr>
        <p:spPr>
          <a:xfrm>
            <a:off x="589141" y="260248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7E16667-DB2B-72C6-7F91-A62BED83E995}"/>
              </a:ext>
            </a:extLst>
          </p:cNvPr>
          <p:cNvSpPr txBox="1"/>
          <p:nvPr/>
        </p:nvSpPr>
        <p:spPr>
          <a:xfrm>
            <a:off x="589141" y="3002356"/>
            <a:ext cx="26581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Áreas de Marketing e Vendas de Instituição de Ensino.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6398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153502"/>
            <a:ext cx="4585889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Fórmula do modelo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D6BCB3-6BA0-52C2-0202-DDE212C0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39" y="837973"/>
            <a:ext cx="37147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412054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Multicolinearidade</a:t>
            </a:r>
            <a:endParaRPr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AB2FF1-A4F2-3763-A6C0-027FD8F50984}"/>
              </a:ext>
            </a:extLst>
          </p:cNvPr>
          <p:cNvSpPr txBox="1"/>
          <p:nvPr/>
        </p:nvSpPr>
        <p:spPr>
          <a:xfrm>
            <a:off x="602342" y="685247"/>
            <a:ext cx="8389257" cy="379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Raleway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 err="1"/>
              <a:t>multicolinearidade</a:t>
            </a:r>
            <a:r>
              <a:rPr lang="en-US" dirty="0"/>
              <a:t> </a:t>
            </a:r>
            <a:r>
              <a:rPr lang="en-US" dirty="0" err="1"/>
              <a:t>refere</a:t>
            </a:r>
            <a:r>
              <a:rPr lang="en-US" dirty="0"/>
              <a:t>-se a </a:t>
            </a:r>
            <a:r>
              <a:rPr lang="en-US" dirty="0" err="1"/>
              <a:t>correlação</a:t>
            </a:r>
            <a:r>
              <a:rPr lang="en-US" dirty="0"/>
              <a:t> entre as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explicativas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 err="1"/>
              <a:t>Quando</a:t>
            </a:r>
            <a:r>
              <a:rPr lang="en-US" dirty="0"/>
              <a:t> as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explicativas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correlacionadas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determinar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 </a:t>
            </a:r>
            <a:r>
              <a:rPr lang="en-US" dirty="0" err="1"/>
              <a:t>efeito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particular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explicativa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sz="800" dirty="0"/>
          </a:p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multicolinearidade</a:t>
            </a:r>
            <a:r>
              <a:rPr lang="en-US" dirty="0"/>
              <a:t> é grave,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ocorrer</a:t>
            </a:r>
            <a:r>
              <a:rPr lang="en-US" dirty="0"/>
              <a:t> </a:t>
            </a:r>
            <a:r>
              <a:rPr lang="en-US" dirty="0" err="1"/>
              <a:t>troca</a:t>
            </a:r>
            <a:r>
              <a:rPr lang="en-US" dirty="0"/>
              <a:t> do </a:t>
            </a:r>
            <a:r>
              <a:rPr lang="en-US" dirty="0" err="1"/>
              <a:t>sinal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 do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modelo</a:t>
            </a:r>
            <a:r>
              <a:rPr lang="en-US" dirty="0"/>
              <a:t>. Neste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coeficientes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 </a:t>
            </a:r>
            <a:r>
              <a:rPr lang="en-US" dirty="0" err="1"/>
              <a:t>tornam</a:t>
            </a:r>
            <a:r>
              <a:rPr lang="en-US" dirty="0"/>
              <a:t>-se </a:t>
            </a:r>
            <a:r>
              <a:rPr lang="en-US" dirty="0" err="1"/>
              <a:t>questionáveis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presença</a:t>
            </a:r>
            <a:r>
              <a:rPr lang="en-US" dirty="0"/>
              <a:t> da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multicolinearidade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sz="800" dirty="0"/>
          </a:p>
          <a:p>
            <a:pPr>
              <a:lnSpc>
                <a:spcPct val="150000"/>
              </a:lnSpc>
            </a:pPr>
            <a:r>
              <a:rPr lang="en-US" dirty="0"/>
              <a:t>• Uma forma de </a:t>
            </a:r>
            <a:r>
              <a:rPr lang="en-US" dirty="0" err="1"/>
              <a:t>avaliar</a:t>
            </a:r>
            <a:r>
              <a:rPr lang="en-US" dirty="0"/>
              <a:t> o </a:t>
            </a:r>
            <a:r>
              <a:rPr lang="en-US" dirty="0" err="1"/>
              <a:t>efeito</a:t>
            </a:r>
            <a:r>
              <a:rPr lang="en-US" dirty="0"/>
              <a:t> da </a:t>
            </a:r>
            <a:r>
              <a:rPr lang="en-US" dirty="0" err="1"/>
              <a:t>multicolinearidade</a:t>
            </a:r>
            <a:r>
              <a:rPr lang="en-US" dirty="0"/>
              <a:t> entre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variáveis</a:t>
            </a:r>
            <a:r>
              <a:rPr lang="en-US" dirty="0"/>
              <a:t> é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das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covariáveis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e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alteração</a:t>
            </a:r>
            <a:r>
              <a:rPr lang="en-US" dirty="0"/>
              <a:t> do valor do R2 </a:t>
            </a:r>
            <a:r>
              <a:rPr lang="en-US" dirty="0" err="1"/>
              <a:t>ajustado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Manter</a:t>
            </a:r>
            <a:r>
              <a:rPr lang="en-US" dirty="0"/>
              <a:t> no </a:t>
            </a:r>
            <a:r>
              <a:rPr lang="en-US" dirty="0" err="1"/>
              <a:t>modelo</a:t>
            </a:r>
            <a:r>
              <a:rPr lang="en-US" dirty="0"/>
              <a:t> a </a:t>
            </a:r>
            <a:r>
              <a:rPr lang="en-US" dirty="0" err="1"/>
              <a:t>covariável</a:t>
            </a:r>
            <a:r>
              <a:rPr lang="en-US" dirty="0"/>
              <a:t> que </a:t>
            </a:r>
            <a:r>
              <a:rPr lang="en-US" dirty="0" err="1"/>
              <a:t>maximizar</a:t>
            </a:r>
            <a:r>
              <a:rPr lang="en-US" dirty="0"/>
              <a:t> o R2 </a:t>
            </a:r>
            <a:r>
              <a:rPr lang="en-US" dirty="0" err="1"/>
              <a:t>ajustado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34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412054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Multicolinearidade</a:t>
            </a:r>
            <a:endParaRPr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D63592-7841-14DE-2722-D0801EF1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420"/>
            <a:ext cx="5571460" cy="23993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47F3583-9970-6166-3E8C-49269839B85E}"/>
              </a:ext>
            </a:extLst>
          </p:cNvPr>
          <p:cNvSpPr/>
          <p:nvPr/>
        </p:nvSpPr>
        <p:spPr>
          <a:xfrm>
            <a:off x="333829" y="3512457"/>
            <a:ext cx="5174342" cy="15105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A65AA7B-6C06-A450-6037-74A284E76B62}"/>
              </a:ext>
            </a:extLst>
          </p:cNvPr>
          <p:cNvSpPr/>
          <p:nvPr/>
        </p:nvSpPr>
        <p:spPr>
          <a:xfrm>
            <a:off x="333829" y="3236685"/>
            <a:ext cx="5174342" cy="15105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25AFE4-D26D-4E57-884E-9BE434AE3F98}"/>
              </a:ext>
            </a:extLst>
          </p:cNvPr>
          <p:cNvSpPr txBox="1"/>
          <p:nvPr/>
        </p:nvSpPr>
        <p:spPr>
          <a:xfrm>
            <a:off x="5929086" y="1271420"/>
            <a:ext cx="2583543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Raleway"/>
              </a:rPr>
              <a:t>Valores de P-value acima de 0,10 são considerados altos</a:t>
            </a:r>
            <a:endParaRPr lang="en-US" sz="1200" dirty="0">
              <a:latin typeface="Raleway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A9301C-409C-1F05-E2F8-45CDAD1F084B}"/>
              </a:ext>
            </a:extLst>
          </p:cNvPr>
          <p:cNvSpPr txBox="1"/>
          <p:nvPr/>
        </p:nvSpPr>
        <p:spPr>
          <a:xfrm>
            <a:off x="5929085" y="2164151"/>
            <a:ext cx="2583543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Raleway"/>
              </a:rPr>
              <a:t>Para isso, deveremos selecionar método para seleção de variáveis</a:t>
            </a:r>
            <a:endParaRPr lang="en-US" sz="12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5304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Introdução à Regressão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412054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Métodos de seleção de variáveis</a:t>
            </a:r>
            <a:endParaRPr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25AFE4-D26D-4E57-884E-9BE434AE3F98}"/>
              </a:ext>
            </a:extLst>
          </p:cNvPr>
          <p:cNvSpPr txBox="1"/>
          <p:nvPr/>
        </p:nvSpPr>
        <p:spPr>
          <a:xfrm>
            <a:off x="888871" y="857763"/>
            <a:ext cx="1270251" cy="4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>
                <a:latin typeface="Raleway"/>
              </a:rPr>
              <a:t>Backward</a:t>
            </a:r>
            <a:endParaRPr lang="en-US" sz="1600" b="1" dirty="0">
              <a:latin typeface="Raleway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00064A-4B11-9B4E-575C-1A615537A769}"/>
              </a:ext>
            </a:extLst>
          </p:cNvPr>
          <p:cNvSpPr txBox="1"/>
          <p:nvPr/>
        </p:nvSpPr>
        <p:spPr>
          <a:xfrm>
            <a:off x="297542" y="1335314"/>
            <a:ext cx="2452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Faz o modelo OLS, avalia os p-values e tira um a um dos maiores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Faz sentido para dataset com poucas variáveis</a:t>
            </a:r>
          </a:p>
          <a:p>
            <a:endParaRPr lang="pt-PT" dirty="0">
              <a:latin typeface="Raleway"/>
            </a:endParaRPr>
          </a:p>
          <a:p>
            <a:endParaRPr lang="en-US" dirty="0">
              <a:latin typeface="Raleway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0E58DD6-0174-7420-BCED-824753916D60}"/>
              </a:ext>
            </a:extLst>
          </p:cNvPr>
          <p:cNvCxnSpPr/>
          <p:nvPr/>
        </p:nvCxnSpPr>
        <p:spPr>
          <a:xfrm>
            <a:off x="2913742" y="600610"/>
            <a:ext cx="0" cy="3978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52A1DA-7E41-7A73-3C98-F3F71F034EEA}"/>
              </a:ext>
            </a:extLst>
          </p:cNvPr>
          <p:cNvSpPr txBox="1"/>
          <p:nvPr/>
        </p:nvSpPr>
        <p:spPr>
          <a:xfrm>
            <a:off x="3993180" y="857763"/>
            <a:ext cx="1099582" cy="4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>
                <a:latin typeface="Raleway"/>
              </a:rPr>
              <a:t>Forward</a:t>
            </a:r>
            <a:endParaRPr lang="en-US" sz="1600" b="1" dirty="0">
              <a:latin typeface="Raleway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E724FE-1870-89F6-8E0A-E3D27948420A}"/>
              </a:ext>
            </a:extLst>
          </p:cNvPr>
          <p:cNvSpPr txBox="1"/>
          <p:nvPr/>
        </p:nvSpPr>
        <p:spPr>
          <a:xfrm>
            <a:off x="3193141" y="1335314"/>
            <a:ext cx="2757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Inclui as variáveis uma a uma e se verifica qual o comportamento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Faz sentido para dataset com muitas variáveis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Entrou no modelo, não sai mais</a:t>
            </a:r>
            <a:endParaRPr lang="en-US" dirty="0">
              <a:latin typeface="Raleway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0FC7B34-225A-E62F-BF29-49B490BE4AC6}"/>
              </a:ext>
            </a:extLst>
          </p:cNvPr>
          <p:cNvCxnSpPr/>
          <p:nvPr/>
        </p:nvCxnSpPr>
        <p:spPr>
          <a:xfrm>
            <a:off x="6063342" y="582426"/>
            <a:ext cx="0" cy="3978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74D611-4AF8-D4E4-22F2-CF0A34849CDE}"/>
              </a:ext>
            </a:extLst>
          </p:cNvPr>
          <p:cNvSpPr txBox="1"/>
          <p:nvPr/>
        </p:nvSpPr>
        <p:spPr>
          <a:xfrm>
            <a:off x="7030293" y="857763"/>
            <a:ext cx="1099582" cy="4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>
                <a:latin typeface="Raleway"/>
              </a:rPr>
              <a:t>Stepwise</a:t>
            </a:r>
            <a:endParaRPr lang="en-US" sz="1600" b="1" dirty="0">
              <a:latin typeface="Raleway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0D7BF4-FE91-DA4D-28C9-5D57302C4420}"/>
              </a:ext>
            </a:extLst>
          </p:cNvPr>
          <p:cNvSpPr txBox="1"/>
          <p:nvPr/>
        </p:nvSpPr>
        <p:spPr>
          <a:xfrm>
            <a:off x="6230254" y="1335314"/>
            <a:ext cx="2757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"/>
              </a:rPr>
              <a:t>Inclui as variáveis uma a uma e se verifica qual o comportamento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Faz sentido para dataset com muitas variáveis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Variáveis podem entrar e sair do modelo</a:t>
            </a:r>
            <a:endParaRPr lang="en-US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23836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37635" y="69537"/>
            <a:ext cx="3599793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Raleway"/>
                <a:cs typeface="Arial"/>
                <a:sym typeface="Arial"/>
              </a:rPr>
              <a:t>Ordinary Least Squares(OLS)</a:t>
            </a:r>
            <a:endParaRPr sz="1800" b="1" dirty="0">
              <a:solidFill>
                <a:srgbClr val="000000"/>
              </a:solidFill>
              <a:latin typeface="Raleway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E4B348-2D5A-77B3-6492-C1F4D55E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5" y="1145759"/>
            <a:ext cx="5320732" cy="35631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FA9E81-E7A9-8CE2-68C0-FDD49652CD1D}"/>
              </a:ext>
            </a:extLst>
          </p:cNvPr>
          <p:cNvSpPr txBox="1"/>
          <p:nvPr/>
        </p:nvSpPr>
        <p:spPr>
          <a:xfrm>
            <a:off x="5515680" y="1145759"/>
            <a:ext cx="34181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latin typeface="Raleway"/>
              </a:rPr>
              <a:t>R^2 - </a:t>
            </a:r>
            <a:r>
              <a:rPr lang="pt-PT" sz="1200" dirty="0">
                <a:latin typeface="Raleway"/>
              </a:rPr>
              <a:t>proporção da variabilidade da resposta explicada pela equação de regressão múltipla estimada. Em geral, sempre se eleva quando são adicionadas variáveis explicativas no modelo.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b="1" dirty="0">
                <a:latin typeface="Raleway"/>
              </a:rPr>
              <a:t>R^2 ajustado - </a:t>
            </a:r>
            <a:r>
              <a:rPr lang="pt-PT" sz="1200" dirty="0">
                <a:latin typeface="Raleway"/>
              </a:rPr>
              <a:t>Para evitar superestimação do impacto de se adicionar mais uma variável independente no modelo, usamos o R^2 ajustado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b="1" dirty="0">
                <a:latin typeface="Raleway"/>
              </a:rPr>
              <a:t>Std err - </a:t>
            </a:r>
            <a:r>
              <a:rPr lang="pt-PT" sz="1200" dirty="0">
                <a:latin typeface="Raleway"/>
              </a:rPr>
              <a:t>representa o nível de acurácia dos coeficientes. Quanto mais baixo, mais alto é o nívem de acuracidade</a:t>
            </a:r>
            <a:endParaRPr lang="pt-PT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pt-PT" sz="16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US" sz="1200" b="1" dirty="0">
                <a:latin typeface="Raleway"/>
              </a:rPr>
              <a:t>Confidence Interval - </a:t>
            </a:r>
            <a:r>
              <a:rPr lang="pt-PT" sz="1200" dirty="0">
                <a:latin typeface="Raleway"/>
              </a:rPr>
              <a:t>representa um intervalo no qual os coeficientes provavelmente farão parte (com uma probabilidade de 95%)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D61EBD-4285-8AAC-D8B7-A8E5D992EED2}"/>
              </a:ext>
            </a:extLst>
          </p:cNvPr>
          <p:cNvSpPr txBox="1"/>
          <p:nvPr/>
        </p:nvSpPr>
        <p:spPr>
          <a:xfrm>
            <a:off x="137635" y="476370"/>
            <a:ext cx="821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Raleway"/>
              </a:rPr>
              <a:t>O model OLS significa Ordinary Least Squares e o method é método Least Squares que significa que estamos ajustante a linha da regressão que irá minimizar a distância dos quadrados da linha da regressão.</a:t>
            </a:r>
          </a:p>
        </p:txBody>
      </p:sp>
    </p:spTree>
    <p:extLst>
      <p:ext uri="{BB962C8B-B14F-4D97-AF65-F5344CB8AC3E}">
        <p14:creationId xmlns:p14="http://schemas.microsoft.com/office/powerpoint/2010/main" val="143242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37635" y="69537"/>
            <a:ext cx="3599793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Raleway"/>
                <a:cs typeface="Arial"/>
                <a:sym typeface="Arial"/>
              </a:rPr>
              <a:t>Avaliar</a:t>
            </a:r>
            <a:r>
              <a:rPr lang="en-US" sz="1800" b="1" dirty="0">
                <a:solidFill>
                  <a:srgbClr val="000000"/>
                </a:solidFill>
                <a:latin typeface="Raleway"/>
                <a:cs typeface="Arial"/>
                <a:sym typeface="Arial"/>
              </a:rPr>
              <a:t> o </a:t>
            </a:r>
            <a:r>
              <a:rPr lang="en-US" sz="1800" b="1" dirty="0" err="1">
                <a:solidFill>
                  <a:srgbClr val="000000"/>
                </a:solidFill>
                <a:latin typeface="Raleway"/>
                <a:cs typeface="Arial"/>
                <a:sym typeface="Arial"/>
              </a:rPr>
              <a:t>modelo</a:t>
            </a:r>
            <a:r>
              <a:rPr lang="en-US" sz="1800" b="1" dirty="0">
                <a:solidFill>
                  <a:srgbClr val="000000"/>
                </a:solidFill>
                <a:latin typeface="Raleway"/>
                <a:cs typeface="Arial"/>
                <a:sym typeface="Arial"/>
              </a:rPr>
              <a:t> final</a:t>
            </a:r>
            <a:endParaRPr sz="1800" b="1" dirty="0">
              <a:solidFill>
                <a:srgbClr val="000000"/>
              </a:solidFill>
              <a:latin typeface="Raleway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FA9E81-E7A9-8CE2-68C0-FDD49652CD1D}"/>
              </a:ext>
            </a:extLst>
          </p:cNvPr>
          <p:cNvSpPr txBox="1"/>
          <p:nvPr/>
        </p:nvSpPr>
        <p:spPr>
          <a:xfrm>
            <a:off x="5602513" y="476370"/>
            <a:ext cx="34473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latin typeface="Raleway"/>
              </a:rPr>
              <a:t>Limite do Cheque Especial = </a:t>
            </a:r>
            <a:r>
              <a:rPr lang="pt-PT" sz="1200" dirty="0">
                <a:latin typeface="Raleway"/>
              </a:rPr>
              <a:t>-2636,56049 + 0,5757*Salário + 1,015*Limite de Crédito Imediato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b="1" dirty="0">
                <a:latin typeface="Raleway"/>
              </a:rPr>
              <a:t>Interpretação do coeficiente de regressão:</a:t>
            </a:r>
          </a:p>
          <a:p>
            <a:r>
              <a:rPr lang="pt-PT" sz="1200" dirty="0">
                <a:latin typeface="Raleway"/>
              </a:rPr>
              <a:t>• 0,5757 é o aumento esperado do Limite do Cheque Especial correspondente ao aumento de 1 unidade no Salário, quando seu Limite de Crédito Imediato é considerado constante.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dirty="0">
                <a:latin typeface="Raleway"/>
              </a:rPr>
              <a:t>• Similarmente, 1,015 é o aumento esperado do Limite do Cheque Especial correspondente ao aumento de 1 unidade do Limite de Crédito Imediato, quando o Salário é mantido constante.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dirty="0">
                <a:latin typeface="Raleway"/>
              </a:rPr>
              <a:t>Interpretação do R2 ajustado:</a:t>
            </a:r>
          </a:p>
          <a:p>
            <a:endParaRPr lang="pt-PT" sz="1200" dirty="0">
              <a:latin typeface="Raleway"/>
            </a:endParaRPr>
          </a:p>
          <a:p>
            <a:r>
              <a:rPr lang="pt-PT" sz="1200" dirty="0">
                <a:latin typeface="Raleway"/>
              </a:rPr>
              <a:t>• 81% da variabilidade do Limite do Cheque Especial é explicada pelas variáveis Salário e Limite de Crédito Imediato pela Regressão Linear Múltipla.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D61EBD-4285-8AAC-D8B7-A8E5D992EED2}"/>
              </a:ext>
            </a:extLst>
          </p:cNvPr>
          <p:cNvSpPr txBox="1"/>
          <p:nvPr/>
        </p:nvSpPr>
        <p:spPr>
          <a:xfrm>
            <a:off x="137636" y="476370"/>
            <a:ext cx="320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Raleway"/>
              </a:rPr>
              <a:t>Interpretação do Modelo Final (escolhido).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D98C69-9BA1-8C8B-1A19-C2490488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2" y="862730"/>
            <a:ext cx="5320732" cy="35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6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-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11</a:t>
            </a:r>
          </a:p>
        </p:txBody>
      </p:sp>
    </p:spTree>
    <p:extLst>
      <p:ext uri="{BB962C8B-B14F-4D97-AF65-F5344CB8AC3E}">
        <p14:creationId xmlns:p14="http://schemas.microsoft.com/office/powerpoint/2010/main" val="3931840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– Exercício Alunos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12</a:t>
            </a:r>
          </a:p>
        </p:txBody>
      </p:sp>
    </p:spTree>
    <p:extLst>
      <p:ext uri="{BB962C8B-B14F-4D97-AF65-F5344CB8AC3E}">
        <p14:creationId xmlns:p14="http://schemas.microsoft.com/office/powerpoint/2010/main" val="210787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180328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800" dirty="0">
                <a:latin typeface="Raleway" pitchFamily="2" charset="0"/>
              </a:rPr>
              <a:t>A DNC solicitou a você que com os dados de Investimento, Investimento em Marketing e Gastos Adminstrativos seja possível prever o lucro da escola.</a:t>
            </a:r>
          </a:p>
          <a:p>
            <a:endParaRPr lang="pt-PT" sz="1800" dirty="0">
              <a:latin typeface="Raleway" pitchFamily="2" charset="0"/>
            </a:endParaRPr>
          </a:p>
          <a:p>
            <a:r>
              <a:rPr lang="pt-PT" sz="1800" dirty="0">
                <a:latin typeface="Raleway" pitchFamily="2" charset="0"/>
              </a:rPr>
              <a:t>Faça a análise desses dados e utilize algum método de seleção de variáveis para adicionar ao modelo somente as variáveis explicativas que tenham o p-value até 5%</a:t>
            </a:r>
            <a:endParaRPr lang="pt-BR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65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13</a:t>
            </a:r>
          </a:p>
        </p:txBody>
      </p:sp>
    </p:spTree>
    <p:extLst>
      <p:ext uri="{BB962C8B-B14F-4D97-AF65-F5344CB8AC3E}">
        <p14:creationId xmlns:p14="http://schemas.microsoft.com/office/powerpoint/2010/main" val="133272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Dummies - Teórica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14</a:t>
            </a:r>
          </a:p>
        </p:txBody>
      </p:sp>
    </p:spTree>
    <p:extLst>
      <p:ext uri="{BB962C8B-B14F-4D97-AF65-F5344CB8AC3E}">
        <p14:creationId xmlns:p14="http://schemas.microsoft.com/office/powerpoint/2010/main" val="1681305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Variável Dummy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50864"/>
            <a:ext cx="8440308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600" dirty="0">
                <a:latin typeface="Raleway" pitchFamily="2" charset="0"/>
              </a:rPr>
              <a:t>Utilizamos até agora no modelo Regressão Linear apenas para variáveis quantitativas.</a:t>
            </a:r>
            <a:endParaRPr lang="pt-BR" sz="1600" dirty="0">
              <a:latin typeface="Raleway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A7E589-8F6A-C97B-D9B9-176BC52E0975}"/>
              </a:ext>
            </a:extLst>
          </p:cNvPr>
          <p:cNvSpPr txBox="1"/>
          <p:nvPr/>
        </p:nvSpPr>
        <p:spPr>
          <a:xfrm>
            <a:off x="159406" y="1126775"/>
            <a:ext cx="8440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Quando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as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variáveis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são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qualitativas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, é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necessário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transformar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as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características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em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variáveis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indicadoras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(dummies),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atribuindo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a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presença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ou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não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da </a:t>
            </a:r>
            <a:r>
              <a:rPr lang="en-US" sz="1600" dirty="0" err="1">
                <a:solidFill>
                  <a:schemeClr val="dk1"/>
                </a:solidFill>
                <a:latin typeface="Raleway" pitchFamily="2" charset="0"/>
                <a:sym typeface="Raleway ExtraBold"/>
              </a:rPr>
              <a:t>característica</a:t>
            </a:r>
            <a:r>
              <a:rPr lang="en-US" sz="16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BF0E9-245C-13DB-7EB8-710F6A89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35" y="1905454"/>
            <a:ext cx="49720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Dummies -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15</a:t>
            </a:r>
          </a:p>
        </p:txBody>
      </p:sp>
    </p:spTree>
    <p:extLst>
      <p:ext uri="{BB962C8B-B14F-4D97-AF65-F5344CB8AC3E}">
        <p14:creationId xmlns:p14="http://schemas.microsoft.com/office/powerpoint/2010/main" val="197161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uma regressão linear?</a:t>
            </a:r>
            <a:endParaRPr sz="2400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366B5626-3059-0B78-2F0C-6EC464F843AB}"/>
              </a:ext>
            </a:extLst>
          </p:cNvPr>
          <p:cNvSpPr txBox="1"/>
          <p:nvPr/>
        </p:nvSpPr>
        <p:spPr>
          <a:xfrm>
            <a:off x="285689" y="815278"/>
            <a:ext cx="86989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É uma equação para estimar um valor esperado (Variável Y), dados os valores de algumas outras variáveis X.</a:t>
            </a:r>
            <a:endParaRPr lang="pt-BR" dirty="0">
              <a:latin typeface="Raleway"/>
            </a:endParaRPr>
          </a:p>
        </p:txBody>
      </p:sp>
      <p:pic>
        <p:nvPicPr>
          <p:cNvPr id="1026" name="Picture 2" descr="Regressão Linear | Aplicação do Algoritmo para Machine Learning">
            <a:extLst>
              <a:ext uri="{FF2B5EF4-FFF2-40B4-BE49-F238E27FC236}">
                <a16:creationId xmlns:a16="http://schemas.microsoft.com/office/drawing/2014/main" id="{52A3583A-3018-E12B-72F6-879D776F9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67" y="2236639"/>
            <a:ext cx="3007179" cy="22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72402184-8CA5-1D2D-5315-BE3CA694636F}"/>
              </a:ext>
            </a:extLst>
          </p:cNvPr>
          <p:cNvSpPr txBox="1"/>
          <p:nvPr/>
        </p:nvSpPr>
        <p:spPr>
          <a:xfrm>
            <a:off x="2346360" y="1727569"/>
            <a:ext cx="426479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Quanto maior o apartamento, maior o preço dele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75047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Dummies – Exercício Alunos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16</a:t>
            </a:r>
          </a:p>
        </p:txBody>
      </p:sp>
    </p:spTree>
    <p:extLst>
      <p:ext uri="{BB962C8B-B14F-4D97-AF65-F5344CB8AC3E}">
        <p14:creationId xmlns:p14="http://schemas.microsoft.com/office/powerpoint/2010/main" val="887779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906043"/>
            <a:ext cx="8440308" cy="85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800" dirty="0">
                <a:latin typeface="Raleway" pitchFamily="2" charset="0"/>
              </a:rPr>
              <a:t>O banco que solicitou o modelo de limite de crédito incluiu novas variáveis no dataset como escolaridade, gênero e Estado do cliente.</a:t>
            </a:r>
          </a:p>
          <a:p>
            <a:endParaRPr lang="pt-PT" sz="1800" dirty="0">
              <a:latin typeface="Raleway" pitchFamily="2" charset="0"/>
            </a:endParaRPr>
          </a:p>
          <a:p>
            <a:r>
              <a:rPr lang="pt-BR" sz="1800" dirty="0">
                <a:latin typeface="Raleway" pitchFamily="2" charset="0"/>
              </a:rPr>
              <a:t>Faça as transformações necessárias nessas variáveis </a:t>
            </a:r>
            <a:r>
              <a:rPr lang="pt-BR" sz="1800" dirty="0" err="1">
                <a:latin typeface="Raleway" pitchFamily="2" charset="0"/>
              </a:rPr>
              <a:t>Dummies</a:t>
            </a:r>
            <a:r>
              <a:rPr lang="pt-BR" sz="1800" dirty="0">
                <a:latin typeface="Raleway" pitchFamily="2" charset="0"/>
              </a:rPr>
              <a:t> e tire o modelo OLS até que o modelo fique ajustado</a:t>
            </a:r>
          </a:p>
        </p:txBody>
      </p:sp>
    </p:spTree>
    <p:extLst>
      <p:ext uri="{BB962C8B-B14F-4D97-AF65-F5344CB8AC3E}">
        <p14:creationId xmlns:p14="http://schemas.microsoft.com/office/powerpoint/2010/main" val="3462941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Dummies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15</a:t>
            </a:r>
          </a:p>
        </p:txBody>
      </p:sp>
    </p:spTree>
    <p:extLst>
      <p:ext uri="{BB962C8B-B14F-4D97-AF65-F5344CB8AC3E}">
        <p14:creationId xmlns:p14="http://schemas.microsoft.com/office/powerpoint/2010/main" val="3972597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à Regressão Linear em SkLearn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16</a:t>
            </a:r>
          </a:p>
        </p:txBody>
      </p:sp>
    </p:spTree>
    <p:extLst>
      <p:ext uri="{BB962C8B-B14F-4D97-AF65-F5344CB8AC3E}">
        <p14:creationId xmlns:p14="http://schemas.microsoft.com/office/powerpoint/2010/main" val="186040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29611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Biblioteca Sklearn</a:t>
            </a:r>
            <a:endParaRPr sz="2400" dirty="0"/>
          </a:p>
        </p:txBody>
      </p:sp>
      <p:pic>
        <p:nvPicPr>
          <p:cNvPr id="2" name="Picture 2" descr="Logo do scikit-learn">
            <a:extLst>
              <a:ext uri="{FF2B5EF4-FFF2-40B4-BE49-F238E27FC236}">
                <a16:creationId xmlns:a16="http://schemas.microsoft.com/office/drawing/2014/main" id="{0605A2EF-AABE-1760-9392-27694CD7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499730"/>
            <a:ext cx="2441575" cy="13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C6759C-2949-0BD3-FE97-5298307C00F2}"/>
              </a:ext>
            </a:extLst>
          </p:cNvPr>
          <p:cNvSpPr txBox="1"/>
          <p:nvPr/>
        </p:nvSpPr>
        <p:spPr>
          <a:xfrm>
            <a:off x="159406" y="2034586"/>
            <a:ext cx="542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Biblioteca criada para à aplicação prática de Machine Learning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BED000-8651-48E2-9D72-F576B64154A8}"/>
              </a:ext>
            </a:extLst>
          </p:cNvPr>
          <p:cNvSpPr txBox="1"/>
          <p:nvPr/>
        </p:nvSpPr>
        <p:spPr>
          <a:xfrm>
            <a:off x="159406" y="2571750"/>
            <a:ext cx="657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Dispoõe de ferramentas simples e eficientes para análise preditiva de dados.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33C51E-D216-0C48-7217-7D6B0178FF6A}"/>
              </a:ext>
            </a:extLst>
          </p:cNvPr>
          <p:cNvSpPr txBox="1"/>
          <p:nvPr/>
        </p:nvSpPr>
        <p:spPr>
          <a:xfrm>
            <a:off x="159406" y="3030833"/>
            <a:ext cx="65752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Utilizada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Regressão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Classificação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Clusterização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Redução de Dimensionalidade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Ajuste de Parâmetros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886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412594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Normalização e Padronização </a:t>
            </a:r>
            <a:endParaRPr sz="2400" dirty="0"/>
          </a:p>
        </p:txBody>
      </p:sp>
      <p:sp>
        <p:nvSpPr>
          <p:cNvPr id="6" name="Google Shape;393;gfea90fcb22_0_3284">
            <a:extLst>
              <a:ext uri="{FF2B5EF4-FFF2-40B4-BE49-F238E27FC236}">
                <a16:creationId xmlns:a16="http://schemas.microsoft.com/office/drawing/2014/main" id="{1834EB33-7E4B-66A7-0744-A9B76204E5A0}"/>
              </a:ext>
            </a:extLst>
          </p:cNvPr>
          <p:cNvSpPr txBox="1">
            <a:spLocks/>
          </p:cNvSpPr>
          <p:nvPr/>
        </p:nvSpPr>
        <p:spPr>
          <a:xfrm>
            <a:off x="1298777" y="2571750"/>
            <a:ext cx="1720194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  <a:defRPr sz="37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Normalização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07A13-63DD-6F4D-FD0E-B1E53FC04BB4}"/>
              </a:ext>
            </a:extLst>
          </p:cNvPr>
          <p:cNvSpPr txBox="1"/>
          <p:nvPr/>
        </p:nvSpPr>
        <p:spPr>
          <a:xfrm>
            <a:off x="474422" y="3092775"/>
            <a:ext cx="345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Coloca as variáveis em uma escala de 0 a 1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F2A9CF-0FCE-1579-027B-51ABE1B7D29A}"/>
              </a:ext>
            </a:extLst>
          </p:cNvPr>
          <p:cNvSpPr txBox="1"/>
          <p:nvPr/>
        </p:nvSpPr>
        <p:spPr>
          <a:xfrm>
            <a:off x="159406" y="499730"/>
            <a:ext cx="739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Ambas têm o mesmo objetivo: Transformar as variáveis na mesma ordem de grandeza.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014FD8-31A3-910B-DED2-CAB2D5A7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98" y="878774"/>
            <a:ext cx="3826101" cy="16021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1DB268-0089-08B3-E0A4-825A6695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98" y="878774"/>
            <a:ext cx="3198152" cy="1602144"/>
          </a:xfrm>
          <a:prstGeom prst="rect">
            <a:avLst/>
          </a:prstGeom>
        </p:spPr>
      </p:pic>
      <p:sp>
        <p:nvSpPr>
          <p:cNvPr id="13" name="Google Shape;393;gfea90fcb22_0_3284">
            <a:extLst>
              <a:ext uri="{FF2B5EF4-FFF2-40B4-BE49-F238E27FC236}">
                <a16:creationId xmlns:a16="http://schemas.microsoft.com/office/drawing/2014/main" id="{7D7834AD-C026-809B-5C6E-F4FE4DF990A5}"/>
              </a:ext>
            </a:extLst>
          </p:cNvPr>
          <p:cNvSpPr txBox="1">
            <a:spLocks/>
          </p:cNvSpPr>
          <p:nvPr/>
        </p:nvSpPr>
        <p:spPr>
          <a:xfrm>
            <a:off x="5500663" y="2571749"/>
            <a:ext cx="1720194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  <a:defRPr sz="37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 err="1"/>
              <a:t>Padronização</a:t>
            </a:r>
            <a:endParaRPr lang="en-US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FE6AA79-3FB9-F6E0-D7CE-EE4EF6A4D221}"/>
              </a:ext>
            </a:extLst>
          </p:cNvPr>
          <p:cNvSpPr txBox="1"/>
          <p:nvPr/>
        </p:nvSpPr>
        <p:spPr>
          <a:xfrm>
            <a:off x="4633434" y="3092773"/>
            <a:ext cx="345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Coloca a média próxima a 0 e desvio padrão próximo a 1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B0AA496-BF13-7C10-8D92-4BA4AD76A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122"/>
          <a:stretch/>
        </p:blipFill>
        <p:spPr>
          <a:xfrm>
            <a:off x="395061" y="3550325"/>
            <a:ext cx="3826101" cy="12321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95E206B-1212-3DF7-F795-86AF5A79A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08895"/>
            <a:ext cx="3374053" cy="11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6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412594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Bases de treino e teste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5970676-624E-6845-EC67-35D5EB625665}"/>
              </a:ext>
            </a:extLst>
          </p:cNvPr>
          <p:cNvSpPr txBox="1"/>
          <p:nvPr/>
        </p:nvSpPr>
        <p:spPr>
          <a:xfrm>
            <a:off x="159406" y="499730"/>
            <a:ext cx="7395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Para testar se nosso modelo funcionará em dados diferentes, separamos nosso dataset em 2:</a:t>
            </a:r>
          </a:p>
          <a:p>
            <a:endParaRPr lang="pt-PT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Base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Base de Treino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9E7F7D-8A18-EA58-4C16-D633A7A8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12" y="2941864"/>
            <a:ext cx="645581" cy="6455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B650C9-C33A-16AD-3DB2-D7610E6032ED}"/>
              </a:ext>
            </a:extLst>
          </p:cNvPr>
          <p:cNvSpPr txBox="1"/>
          <p:nvPr/>
        </p:nvSpPr>
        <p:spPr>
          <a:xfrm>
            <a:off x="1565678" y="2418644"/>
            <a:ext cx="160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Dataset com todos os dados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B18F678-C83C-1E23-219D-6D0C3787189E}"/>
              </a:ext>
            </a:extLst>
          </p:cNvPr>
          <p:cNvCxnSpPr>
            <a:cxnSpLocks/>
          </p:cNvCxnSpPr>
          <p:nvPr/>
        </p:nvCxnSpPr>
        <p:spPr>
          <a:xfrm flipV="1">
            <a:off x="3040743" y="2571750"/>
            <a:ext cx="2000358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991536C7-F38A-B729-E904-EB5E2683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00" y="2233237"/>
            <a:ext cx="523221" cy="52322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488FDA-01C3-204D-6F5E-1BBA85BB33EA}"/>
              </a:ext>
            </a:extLst>
          </p:cNvPr>
          <p:cNvSpPr txBox="1"/>
          <p:nvPr/>
        </p:nvSpPr>
        <p:spPr>
          <a:xfrm>
            <a:off x="4997904" y="1712732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treino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(70% a 80%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9E51543-CC12-4333-B81C-1AB6868E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900" y="3832390"/>
            <a:ext cx="523221" cy="523221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5D0F7C2-D9CC-1D6F-D212-C196EEE66905}"/>
              </a:ext>
            </a:extLst>
          </p:cNvPr>
          <p:cNvCxnSpPr>
            <a:cxnSpLocks/>
          </p:cNvCxnSpPr>
          <p:nvPr/>
        </p:nvCxnSpPr>
        <p:spPr>
          <a:xfrm>
            <a:off x="3040743" y="3284464"/>
            <a:ext cx="2000358" cy="8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C315D9-DFE4-8C76-EEAA-513E353D3872}"/>
              </a:ext>
            </a:extLst>
          </p:cNvPr>
          <p:cNvSpPr txBox="1"/>
          <p:nvPr/>
        </p:nvSpPr>
        <p:spPr>
          <a:xfrm>
            <a:off x="4997904" y="3320416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teste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(20% a 30%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CE396A9-50CD-9474-013E-D98CB3C1E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87" y="2189786"/>
            <a:ext cx="523221" cy="52322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5B60E5-36C3-46B3-7AC4-A8A095454B68}"/>
              </a:ext>
            </a:extLst>
          </p:cNvPr>
          <p:cNvSpPr txBox="1"/>
          <p:nvPr/>
        </p:nvSpPr>
        <p:spPr>
          <a:xfrm>
            <a:off x="5041101" y="2747926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0DF0230-8EB4-BCFE-2B7E-2ECE66361576}"/>
              </a:ext>
            </a:extLst>
          </p:cNvPr>
          <p:cNvSpPr txBox="1"/>
          <p:nvPr/>
        </p:nvSpPr>
        <p:spPr>
          <a:xfrm>
            <a:off x="6134488" y="2747927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6382BC3-9CDF-8677-2589-3D6EFBEEF2C3}"/>
              </a:ext>
            </a:extLst>
          </p:cNvPr>
          <p:cNvSpPr txBox="1"/>
          <p:nvPr/>
        </p:nvSpPr>
        <p:spPr>
          <a:xfrm>
            <a:off x="5048500" y="4384785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84C68428-7FA3-B718-4094-43080C40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75" y="3797470"/>
            <a:ext cx="523221" cy="523221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62242EE7-7DF1-9D50-C75F-06578BCE2381}"/>
              </a:ext>
            </a:extLst>
          </p:cNvPr>
          <p:cNvSpPr txBox="1"/>
          <p:nvPr/>
        </p:nvSpPr>
        <p:spPr>
          <a:xfrm>
            <a:off x="6170876" y="4355611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074AA5F-65C8-BAD8-F0AC-8EA63E20CB12}"/>
              </a:ext>
            </a:extLst>
          </p:cNvPr>
          <p:cNvSpPr txBox="1"/>
          <p:nvPr/>
        </p:nvSpPr>
        <p:spPr>
          <a:xfrm>
            <a:off x="3386676" y="3081287"/>
            <a:ext cx="145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Train Test split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71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412594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Métricas de Avaliação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5970676-624E-6845-EC67-35D5EB625665}"/>
              </a:ext>
            </a:extLst>
          </p:cNvPr>
          <p:cNvSpPr txBox="1"/>
          <p:nvPr/>
        </p:nvSpPr>
        <p:spPr>
          <a:xfrm>
            <a:off x="159406" y="499730"/>
            <a:ext cx="739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Para saber os resultados do modelo de Regressão Linear, utilizamos algumas métricas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B650C9-C33A-16AD-3DB2-D7610E6032ED}"/>
              </a:ext>
            </a:extLst>
          </p:cNvPr>
          <p:cNvSpPr txBox="1"/>
          <p:nvPr/>
        </p:nvSpPr>
        <p:spPr>
          <a:xfrm>
            <a:off x="159405" y="1351465"/>
            <a:ext cx="590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MAE (Erro absoluto médio):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é a média do valor absoluto dos erros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24977E-DF99-165B-26D6-5DD895213F6D}"/>
              </a:ext>
            </a:extLst>
          </p:cNvPr>
          <p:cNvSpPr txBox="1"/>
          <p:nvPr/>
        </p:nvSpPr>
        <p:spPr>
          <a:xfrm>
            <a:off x="0" y="2146664"/>
            <a:ext cx="590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MSE (Erro Quadrático médio):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é a média dos erros quadráticos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BD99C9-5D0A-1FFA-BFA2-FBE6F6F93257}"/>
              </a:ext>
            </a:extLst>
          </p:cNvPr>
          <p:cNvSpPr txBox="1"/>
          <p:nvPr/>
        </p:nvSpPr>
        <p:spPr>
          <a:xfrm>
            <a:off x="210457" y="2941863"/>
            <a:ext cx="763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RMSE (Erro Médio Quadrático da Raíz):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é a raiz quadrada da média dos erros quadráticos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11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Simples em SkLearn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17</a:t>
            </a:r>
          </a:p>
        </p:txBody>
      </p:sp>
    </p:spTree>
    <p:extLst>
      <p:ext uri="{BB962C8B-B14F-4D97-AF65-F5344CB8AC3E}">
        <p14:creationId xmlns:p14="http://schemas.microsoft.com/office/powerpoint/2010/main" val="2321432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Linear Simples com SkLearn</a:t>
            </a:r>
            <a:endParaRPr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DAEC53-45F8-762D-E0F0-5AA6FA7B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26" y="3072492"/>
            <a:ext cx="645581" cy="64558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69F398-89F5-BDBD-9245-A3C5E77E325A}"/>
              </a:ext>
            </a:extLst>
          </p:cNvPr>
          <p:cNvSpPr txBox="1"/>
          <p:nvPr/>
        </p:nvSpPr>
        <p:spPr>
          <a:xfrm>
            <a:off x="1529392" y="2549272"/>
            <a:ext cx="160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Dataset com todos os dados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504E9A-DEC5-9489-4CAB-15AC271B71D9}"/>
              </a:ext>
            </a:extLst>
          </p:cNvPr>
          <p:cNvCxnSpPr>
            <a:cxnSpLocks/>
          </p:cNvCxnSpPr>
          <p:nvPr/>
        </p:nvCxnSpPr>
        <p:spPr>
          <a:xfrm flipV="1">
            <a:off x="3004457" y="2702378"/>
            <a:ext cx="2000358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4D660DB1-8859-2629-91FF-A9DD7837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14" y="2363865"/>
            <a:ext cx="523221" cy="5232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E7B984-D2B3-89FC-478B-84FB05FFBB46}"/>
              </a:ext>
            </a:extLst>
          </p:cNvPr>
          <p:cNvSpPr txBox="1"/>
          <p:nvPr/>
        </p:nvSpPr>
        <p:spPr>
          <a:xfrm>
            <a:off x="4961618" y="1843360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treino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(70% a 80%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EEFCA-7A51-67E7-A2B5-5691DDF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14" y="3963018"/>
            <a:ext cx="523221" cy="5232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CF128B7-DD76-6F74-AF28-39B4B5879CDA}"/>
              </a:ext>
            </a:extLst>
          </p:cNvPr>
          <p:cNvCxnSpPr>
            <a:cxnSpLocks/>
          </p:cNvCxnSpPr>
          <p:nvPr/>
        </p:nvCxnSpPr>
        <p:spPr>
          <a:xfrm>
            <a:off x="3004457" y="3415092"/>
            <a:ext cx="2000358" cy="8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59C573-8B67-AB9F-7AD1-5E94D3749B19}"/>
              </a:ext>
            </a:extLst>
          </p:cNvPr>
          <p:cNvSpPr txBox="1"/>
          <p:nvPr/>
        </p:nvSpPr>
        <p:spPr>
          <a:xfrm>
            <a:off x="4961618" y="3451044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teste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(20% a 30%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0E9E2C-BDF2-BFDB-CA69-F27BC967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01" y="2320414"/>
            <a:ext cx="523221" cy="5232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221024-65A9-172D-E6FC-0D0AEAC178F3}"/>
              </a:ext>
            </a:extLst>
          </p:cNvPr>
          <p:cNvSpPr txBox="1"/>
          <p:nvPr/>
        </p:nvSpPr>
        <p:spPr>
          <a:xfrm>
            <a:off x="5004815" y="2878554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6DF646-7326-D181-4761-919604EB581C}"/>
              </a:ext>
            </a:extLst>
          </p:cNvPr>
          <p:cNvSpPr txBox="1"/>
          <p:nvPr/>
        </p:nvSpPr>
        <p:spPr>
          <a:xfrm>
            <a:off x="6098202" y="2878555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E4961A-A2AB-3E49-26E4-A6F7E4665F32}"/>
              </a:ext>
            </a:extLst>
          </p:cNvPr>
          <p:cNvSpPr txBox="1"/>
          <p:nvPr/>
        </p:nvSpPr>
        <p:spPr>
          <a:xfrm>
            <a:off x="5012214" y="4515413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5FF7717-819D-BE02-99EB-104EE2E3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89" y="3928098"/>
            <a:ext cx="523221" cy="52322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8F015-DEEB-E0A5-0794-839C0415A5CC}"/>
              </a:ext>
            </a:extLst>
          </p:cNvPr>
          <p:cNvSpPr txBox="1"/>
          <p:nvPr/>
        </p:nvSpPr>
        <p:spPr>
          <a:xfrm>
            <a:off x="6134590" y="4486239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8D78C3-8057-AAE2-37DB-3EBDF695E674}"/>
              </a:ext>
            </a:extLst>
          </p:cNvPr>
          <p:cNvSpPr txBox="1"/>
          <p:nvPr/>
        </p:nvSpPr>
        <p:spPr>
          <a:xfrm>
            <a:off x="3350390" y="3211915"/>
            <a:ext cx="145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Train Test split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8C367ED-D0EF-4FA4-EF75-2CC1227DF163}"/>
              </a:ext>
            </a:extLst>
          </p:cNvPr>
          <p:cNvSpPr txBox="1"/>
          <p:nvPr/>
        </p:nvSpPr>
        <p:spPr>
          <a:xfrm>
            <a:off x="297543" y="580571"/>
            <a:ext cx="5938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Análise Descritiva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Análise Exploratória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Correlação entre a variável Target (Y) com a variável explicativa (X)</a:t>
            </a:r>
          </a:p>
        </p:txBody>
      </p:sp>
    </p:spTree>
    <p:extLst>
      <p:ext uri="{BB962C8B-B14F-4D97-AF65-F5344CB8AC3E}">
        <p14:creationId xmlns:p14="http://schemas.microsoft.com/office/powerpoint/2010/main" val="129331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Onde eu uso a regressão  linear?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90D4-F7BB-D933-9966-26D4BF181B57}"/>
              </a:ext>
            </a:extLst>
          </p:cNvPr>
          <p:cNvSpPr txBox="1"/>
          <p:nvPr/>
        </p:nvSpPr>
        <p:spPr>
          <a:xfrm>
            <a:off x="5074933" y="73986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EF9476-160F-F794-C23B-EE93FE93B903}"/>
              </a:ext>
            </a:extLst>
          </p:cNvPr>
          <p:cNvSpPr/>
          <p:nvPr/>
        </p:nvSpPr>
        <p:spPr>
          <a:xfrm>
            <a:off x="3673549" y="1109367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949B-055A-AC6B-7C5D-1E4C779BE96C}"/>
              </a:ext>
            </a:extLst>
          </p:cNvPr>
          <p:cNvSpPr txBox="1"/>
          <p:nvPr/>
        </p:nvSpPr>
        <p:spPr>
          <a:xfrm>
            <a:off x="5110205" y="1139735"/>
            <a:ext cx="265813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o valor do limite do cartão de crédito em função da renda do cliente.</a:t>
            </a:r>
            <a:endParaRPr lang="pt-BR" dirty="0">
              <a:latin typeface="Raleway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1083DBD-8D13-C807-B689-D611C6720061}"/>
              </a:ext>
            </a:extLst>
          </p:cNvPr>
          <p:cNvSpPr txBox="1"/>
          <p:nvPr/>
        </p:nvSpPr>
        <p:spPr>
          <a:xfrm>
            <a:off x="561209" y="739863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561209" y="1139735"/>
            <a:ext cx="265813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 de Crédito do Segmento Bancário (Emissores de cartão de crédito).</a:t>
            </a:r>
            <a:endParaRPr lang="pt-BR" dirty="0">
              <a:latin typeface="Raleway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D3D0853-5459-D16D-B5FE-54BCE0240AFD}"/>
              </a:ext>
            </a:extLst>
          </p:cNvPr>
          <p:cNvSpPr txBox="1"/>
          <p:nvPr/>
        </p:nvSpPr>
        <p:spPr>
          <a:xfrm>
            <a:off x="5102865" y="260248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Exemplos</a:t>
            </a:r>
          </a:p>
        </p:txBody>
      </p:sp>
      <p:sp>
        <p:nvSpPr>
          <p:cNvPr id="13" name="Arrow: Right 2">
            <a:extLst>
              <a:ext uri="{FF2B5EF4-FFF2-40B4-BE49-F238E27FC236}">
                <a16:creationId xmlns:a16="http://schemas.microsoft.com/office/drawing/2014/main" id="{3D683847-09CF-450F-F364-BC1D9439AF9F}"/>
              </a:ext>
            </a:extLst>
          </p:cNvPr>
          <p:cNvSpPr/>
          <p:nvPr/>
        </p:nvSpPr>
        <p:spPr>
          <a:xfrm>
            <a:off x="3701481" y="2971988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78106BF-D9BE-E600-84C2-4D9E49ACE3FB}"/>
              </a:ext>
            </a:extLst>
          </p:cNvPr>
          <p:cNvSpPr txBox="1"/>
          <p:nvPr/>
        </p:nvSpPr>
        <p:spPr>
          <a:xfrm>
            <a:off x="5138137" y="3002356"/>
            <a:ext cx="26581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Predizer o faturamento de um time Comercial com base na quantidade de</a:t>
            </a:r>
          </a:p>
          <a:p>
            <a:r>
              <a:rPr lang="pt-PT" dirty="0">
                <a:latin typeface="Raleway"/>
              </a:rPr>
              <a:t>vendedores ativos.</a:t>
            </a:r>
            <a:endParaRPr lang="pt-BR" dirty="0">
              <a:latin typeface="Raleway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7453CE54-4BBA-3D45-89C0-F0B803885C44}"/>
              </a:ext>
            </a:extLst>
          </p:cNvPr>
          <p:cNvSpPr txBox="1"/>
          <p:nvPr/>
        </p:nvSpPr>
        <p:spPr>
          <a:xfrm>
            <a:off x="589141" y="2602484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Aplica</a:t>
            </a:r>
            <a:r>
              <a:rPr lang="pt-PT" sz="1600" b="1" dirty="0">
                <a:latin typeface="Raleway" pitchFamily="2" charset="0"/>
              </a:rPr>
              <a:t>ção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7E16667-DB2B-72C6-7F91-A62BED83E995}"/>
              </a:ext>
            </a:extLst>
          </p:cNvPr>
          <p:cNvSpPr txBox="1"/>
          <p:nvPr/>
        </p:nvSpPr>
        <p:spPr>
          <a:xfrm>
            <a:off x="589141" y="3002356"/>
            <a:ext cx="26581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Área de Planejamento Comercial.</a:t>
            </a:r>
            <a:endParaRPr lang="pt-BR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8098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Linear Simples com SkLearn</a:t>
            </a:r>
            <a:endParaRPr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DAEC53-45F8-762D-E0F0-5AA6FA7B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0" y="2063749"/>
            <a:ext cx="645581" cy="64558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69F398-89F5-BDBD-9245-A3C5E77E325A}"/>
              </a:ext>
            </a:extLst>
          </p:cNvPr>
          <p:cNvSpPr txBox="1"/>
          <p:nvPr/>
        </p:nvSpPr>
        <p:spPr>
          <a:xfrm>
            <a:off x="70706" y="1540529"/>
            <a:ext cx="160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Dataset com todos os dados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504E9A-DEC5-9489-4CAB-15AC271B71D9}"/>
              </a:ext>
            </a:extLst>
          </p:cNvPr>
          <p:cNvCxnSpPr>
            <a:cxnSpLocks/>
          </p:cNvCxnSpPr>
          <p:nvPr/>
        </p:nvCxnSpPr>
        <p:spPr>
          <a:xfrm flipV="1">
            <a:off x="1545771" y="1693635"/>
            <a:ext cx="2000358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4D660DB1-8859-2629-91FF-A9DD7837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28" y="1355122"/>
            <a:ext cx="523221" cy="5232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E7B984-D2B3-89FC-478B-84FB05FFBB46}"/>
              </a:ext>
            </a:extLst>
          </p:cNvPr>
          <p:cNvSpPr txBox="1"/>
          <p:nvPr/>
        </p:nvSpPr>
        <p:spPr>
          <a:xfrm>
            <a:off x="3502932" y="834617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treino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(70% a 80%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EEFCA-7A51-67E7-A2B5-5691DDF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8" y="2954275"/>
            <a:ext cx="523221" cy="5232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CF128B7-DD76-6F74-AF28-39B4B5879CDA}"/>
              </a:ext>
            </a:extLst>
          </p:cNvPr>
          <p:cNvCxnSpPr>
            <a:cxnSpLocks/>
          </p:cNvCxnSpPr>
          <p:nvPr/>
        </p:nvCxnSpPr>
        <p:spPr>
          <a:xfrm>
            <a:off x="1545771" y="2406349"/>
            <a:ext cx="2000358" cy="8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59C573-8B67-AB9F-7AD1-5E94D3749B19}"/>
              </a:ext>
            </a:extLst>
          </p:cNvPr>
          <p:cNvSpPr txBox="1"/>
          <p:nvPr/>
        </p:nvSpPr>
        <p:spPr>
          <a:xfrm>
            <a:off x="3502932" y="2442301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teste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(20% a 30%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0E9E2C-BDF2-BFDB-CA69-F27BC967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15" y="1311671"/>
            <a:ext cx="523221" cy="5232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221024-65A9-172D-E6FC-0D0AEAC178F3}"/>
              </a:ext>
            </a:extLst>
          </p:cNvPr>
          <p:cNvSpPr txBox="1"/>
          <p:nvPr/>
        </p:nvSpPr>
        <p:spPr>
          <a:xfrm>
            <a:off x="3546129" y="1869811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6DF646-7326-D181-4761-919604EB581C}"/>
              </a:ext>
            </a:extLst>
          </p:cNvPr>
          <p:cNvSpPr txBox="1"/>
          <p:nvPr/>
        </p:nvSpPr>
        <p:spPr>
          <a:xfrm>
            <a:off x="4639516" y="1869812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E4961A-A2AB-3E49-26E4-A6F7E4665F32}"/>
              </a:ext>
            </a:extLst>
          </p:cNvPr>
          <p:cNvSpPr txBox="1"/>
          <p:nvPr/>
        </p:nvSpPr>
        <p:spPr>
          <a:xfrm>
            <a:off x="3553528" y="3506670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5FF7717-819D-BE02-99EB-104EE2E3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03" y="2919355"/>
            <a:ext cx="523221" cy="52322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8F015-DEEB-E0A5-0794-839C0415A5CC}"/>
              </a:ext>
            </a:extLst>
          </p:cNvPr>
          <p:cNvSpPr txBox="1"/>
          <p:nvPr/>
        </p:nvSpPr>
        <p:spPr>
          <a:xfrm>
            <a:off x="4675904" y="3477496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8D78C3-8057-AAE2-37DB-3EBDF695E674}"/>
              </a:ext>
            </a:extLst>
          </p:cNvPr>
          <p:cNvSpPr txBox="1"/>
          <p:nvPr/>
        </p:nvSpPr>
        <p:spPr>
          <a:xfrm>
            <a:off x="1891704" y="2203172"/>
            <a:ext cx="145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Train Test split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6587291-9CFB-A851-769D-00E0B57BB078}"/>
              </a:ext>
            </a:extLst>
          </p:cNvPr>
          <p:cNvSpPr/>
          <p:nvPr/>
        </p:nvSpPr>
        <p:spPr>
          <a:xfrm>
            <a:off x="5609771" y="1274710"/>
            <a:ext cx="398728" cy="68404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E63C57-DB57-63FE-7E4D-5F0206C75ADA}"/>
              </a:ext>
            </a:extLst>
          </p:cNvPr>
          <p:cNvSpPr txBox="1"/>
          <p:nvPr/>
        </p:nvSpPr>
        <p:spPr>
          <a:xfrm>
            <a:off x="6008499" y="1073144"/>
            <a:ext cx="2706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Métricas do modelo:</a:t>
            </a:r>
          </a:p>
          <a:p>
            <a:r>
              <a:rPr lang="pt-PT" b="0" dirty="0"/>
              <a:t>- R^2</a:t>
            </a:r>
          </a:p>
          <a:p>
            <a:r>
              <a:rPr lang="pt-PT" b="0" dirty="0"/>
              <a:t>- MAE</a:t>
            </a:r>
          </a:p>
          <a:p>
            <a:r>
              <a:rPr lang="pt-PT" b="0" dirty="0"/>
              <a:t>- MSE</a:t>
            </a:r>
          </a:p>
          <a:p>
            <a:r>
              <a:rPr lang="pt-PT" b="0" dirty="0"/>
              <a:t>- RMSE</a:t>
            </a:r>
            <a:endParaRPr lang="en-US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E0388E-FD6B-0106-BE36-7256D09E0514}"/>
              </a:ext>
            </a:extLst>
          </p:cNvPr>
          <p:cNvSpPr txBox="1"/>
          <p:nvPr/>
        </p:nvSpPr>
        <p:spPr>
          <a:xfrm>
            <a:off x="6008499" y="2571750"/>
            <a:ext cx="2706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Métricas do modelo:</a:t>
            </a:r>
          </a:p>
          <a:p>
            <a:r>
              <a:rPr lang="pt-PT" b="0" dirty="0"/>
              <a:t>- R^2</a:t>
            </a:r>
          </a:p>
          <a:p>
            <a:r>
              <a:rPr lang="pt-PT" b="0" dirty="0"/>
              <a:t>- MAE</a:t>
            </a:r>
          </a:p>
          <a:p>
            <a:r>
              <a:rPr lang="pt-PT" b="0" dirty="0"/>
              <a:t>- MSE</a:t>
            </a:r>
          </a:p>
          <a:p>
            <a:r>
              <a:rPr lang="pt-PT" b="0" dirty="0"/>
              <a:t>- RMSE</a:t>
            </a:r>
            <a:endParaRPr lang="en-US" b="0" dirty="0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B98C38D-31DB-AE1D-2161-F6ABE5989AA7}"/>
              </a:ext>
            </a:extLst>
          </p:cNvPr>
          <p:cNvSpPr/>
          <p:nvPr/>
        </p:nvSpPr>
        <p:spPr>
          <a:xfrm>
            <a:off x="5609771" y="2900806"/>
            <a:ext cx="398728" cy="68404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Simples em SkLearn – Aplicação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18</a:t>
            </a:r>
          </a:p>
        </p:txBody>
      </p:sp>
    </p:spTree>
    <p:extLst>
      <p:ext uri="{BB962C8B-B14F-4D97-AF65-F5344CB8AC3E}">
        <p14:creationId xmlns:p14="http://schemas.microsoft.com/office/powerpoint/2010/main" val="4041859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Simples em SkLearn – Exercício Aluno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19</a:t>
            </a:r>
          </a:p>
        </p:txBody>
      </p:sp>
    </p:spTree>
    <p:extLst>
      <p:ext uri="{BB962C8B-B14F-4D97-AF65-F5344CB8AC3E}">
        <p14:creationId xmlns:p14="http://schemas.microsoft.com/office/powerpoint/2010/main" val="4116175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99730"/>
            <a:ext cx="8440308" cy="278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800" dirty="0">
                <a:latin typeface="Raleway" pitchFamily="2" charset="0"/>
              </a:rPr>
              <a:t>O Ministério da Educação solicitou novamente a você uma previsão do percentual de alunos que serão aprovados no ano de 2017, tendo como base o ano de 2016.</a:t>
            </a:r>
          </a:p>
          <a:p>
            <a:endParaRPr lang="pt-BR" sz="1800" dirty="0">
              <a:latin typeface="Raleway" pitchFamily="2" charset="0"/>
            </a:endParaRPr>
          </a:p>
          <a:p>
            <a:r>
              <a:rPr lang="pt-BR" sz="1800" dirty="0">
                <a:latin typeface="Raleway" pitchFamily="2" charset="0"/>
              </a:rPr>
              <a:t>Crie um modelo que consiga prever o valor de aprovação em 2016 com as aprovações de 2015.</a:t>
            </a:r>
          </a:p>
          <a:p>
            <a:endParaRPr lang="pt-BR" sz="1800" dirty="0">
              <a:latin typeface="Raleway" pitchFamily="2" charset="0"/>
            </a:endParaRPr>
          </a:p>
          <a:p>
            <a:r>
              <a:rPr lang="pt-BR" sz="1800" dirty="0">
                <a:latin typeface="Raleway" pitchFamily="2" charset="0"/>
              </a:rPr>
              <a:t>Faça todo tratamento de dados aprendido e faça a regressão linear com </a:t>
            </a:r>
            <a:r>
              <a:rPr lang="pt-BR" sz="1800" dirty="0" err="1">
                <a:latin typeface="Raleway" pitchFamily="2" charset="0"/>
              </a:rPr>
              <a:t>Sklearn</a:t>
            </a:r>
            <a:r>
              <a:rPr lang="pt-BR" sz="1800" dirty="0">
                <a:latin typeface="Raleway" pitchFamily="2" charset="0"/>
              </a:rPr>
              <a:t>, normalize a base de dados e analise as métricas de R^2, MAE, MSE e RMSE do modelo.</a:t>
            </a:r>
          </a:p>
        </p:txBody>
      </p:sp>
    </p:spTree>
    <p:extLst>
      <p:ext uri="{BB962C8B-B14F-4D97-AF65-F5344CB8AC3E}">
        <p14:creationId xmlns:p14="http://schemas.microsoft.com/office/powerpoint/2010/main" val="1382069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Simples em SkLearn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20</a:t>
            </a:r>
          </a:p>
        </p:txBody>
      </p:sp>
    </p:spTree>
    <p:extLst>
      <p:ext uri="{BB962C8B-B14F-4D97-AF65-F5344CB8AC3E}">
        <p14:creationId xmlns:p14="http://schemas.microsoft.com/office/powerpoint/2010/main" val="3132151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em SkLearn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21</a:t>
            </a:r>
          </a:p>
        </p:txBody>
      </p:sp>
    </p:spTree>
    <p:extLst>
      <p:ext uri="{BB962C8B-B14F-4D97-AF65-F5344CB8AC3E}">
        <p14:creationId xmlns:p14="http://schemas.microsoft.com/office/powerpoint/2010/main" val="4090106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Linear Múltipla com SkLearn</a:t>
            </a:r>
            <a:endParaRPr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DAEC53-45F8-762D-E0F0-5AA6FA7B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26" y="3072492"/>
            <a:ext cx="645581" cy="64558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69F398-89F5-BDBD-9245-A3C5E77E325A}"/>
              </a:ext>
            </a:extLst>
          </p:cNvPr>
          <p:cNvSpPr txBox="1"/>
          <p:nvPr/>
        </p:nvSpPr>
        <p:spPr>
          <a:xfrm>
            <a:off x="1529392" y="2549272"/>
            <a:ext cx="160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Dataset com todos os dados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504E9A-DEC5-9489-4CAB-15AC271B71D9}"/>
              </a:ext>
            </a:extLst>
          </p:cNvPr>
          <p:cNvCxnSpPr>
            <a:cxnSpLocks/>
          </p:cNvCxnSpPr>
          <p:nvPr/>
        </p:nvCxnSpPr>
        <p:spPr>
          <a:xfrm flipV="1">
            <a:off x="3004457" y="2702378"/>
            <a:ext cx="2000358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4D660DB1-8859-2629-91FF-A9DD7837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14" y="2363865"/>
            <a:ext cx="523221" cy="5232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E7B984-D2B3-89FC-478B-84FB05FFBB46}"/>
              </a:ext>
            </a:extLst>
          </p:cNvPr>
          <p:cNvSpPr txBox="1"/>
          <p:nvPr/>
        </p:nvSpPr>
        <p:spPr>
          <a:xfrm>
            <a:off x="4961618" y="1843360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treino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(70% a 80%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EEFCA-7A51-67E7-A2B5-5691DDF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14" y="3963018"/>
            <a:ext cx="523221" cy="5232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CF128B7-DD76-6F74-AF28-39B4B5879CDA}"/>
              </a:ext>
            </a:extLst>
          </p:cNvPr>
          <p:cNvCxnSpPr>
            <a:cxnSpLocks/>
          </p:cNvCxnSpPr>
          <p:nvPr/>
        </p:nvCxnSpPr>
        <p:spPr>
          <a:xfrm>
            <a:off x="3004457" y="3415092"/>
            <a:ext cx="2000358" cy="8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59C573-8B67-AB9F-7AD1-5E94D3749B19}"/>
              </a:ext>
            </a:extLst>
          </p:cNvPr>
          <p:cNvSpPr txBox="1"/>
          <p:nvPr/>
        </p:nvSpPr>
        <p:spPr>
          <a:xfrm>
            <a:off x="4961618" y="3451044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teste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(20% a 30%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0E9E2C-BDF2-BFDB-CA69-F27BC967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01" y="2320414"/>
            <a:ext cx="523221" cy="5232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221024-65A9-172D-E6FC-0D0AEAC178F3}"/>
              </a:ext>
            </a:extLst>
          </p:cNvPr>
          <p:cNvSpPr txBox="1"/>
          <p:nvPr/>
        </p:nvSpPr>
        <p:spPr>
          <a:xfrm>
            <a:off x="5004815" y="2878554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6DF646-7326-D181-4761-919604EB581C}"/>
              </a:ext>
            </a:extLst>
          </p:cNvPr>
          <p:cNvSpPr txBox="1"/>
          <p:nvPr/>
        </p:nvSpPr>
        <p:spPr>
          <a:xfrm>
            <a:off x="6098202" y="2878555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E4961A-A2AB-3E49-26E4-A6F7E4665F32}"/>
              </a:ext>
            </a:extLst>
          </p:cNvPr>
          <p:cNvSpPr txBox="1"/>
          <p:nvPr/>
        </p:nvSpPr>
        <p:spPr>
          <a:xfrm>
            <a:off x="5012214" y="4515413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5FF7717-819D-BE02-99EB-104EE2E3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89" y="3928098"/>
            <a:ext cx="523221" cy="52322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8F015-DEEB-E0A5-0794-839C0415A5CC}"/>
              </a:ext>
            </a:extLst>
          </p:cNvPr>
          <p:cNvSpPr txBox="1"/>
          <p:nvPr/>
        </p:nvSpPr>
        <p:spPr>
          <a:xfrm>
            <a:off x="6134590" y="4486239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8D78C3-8057-AAE2-37DB-3EBDF695E674}"/>
              </a:ext>
            </a:extLst>
          </p:cNvPr>
          <p:cNvSpPr txBox="1"/>
          <p:nvPr/>
        </p:nvSpPr>
        <p:spPr>
          <a:xfrm>
            <a:off x="3350390" y="3211915"/>
            <a:ext cx="145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Train Test split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8C367ED-D0EF-4FA4-EF75-2CC1227DF163}"/>
              </a:ext>
            </a:extLst>
          </p:cNvPr>
          <p:cNvSpPr txBox="1"/>
          <p:nvPr/>
        </p:nvSpPr>
        <p:spPr>
          <a:xfrm>
            <a:off x="297543" y="580571"/>
            <a:ext cx="5938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Análise Descritiva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Análise Exploratória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Modelo OLS</a:t>
            </a:r>
          </a:p>
        </p:txBody>
      </p:sp>
    </p:spTree>
    <p:extLst>
      <p:ext uri="{BB962C8B-B14F-4D97-AF65-F5344CB8AC3E}">
        <p14:creationId xmlns:p14="http://schemas.microsoft.com/office/powerpoint/2010/main" val="115639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Linear Múltipla com SkLearn</a:t>
            </a:r>
            <a:endParaRPr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DAEC53-45F8-762D-E0F0-5AA6FA7B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0" y="2063749"/>
            <a:ext cx="645581" cy="64558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69F398-89F5-BDBD-9245-A3C5E77E325A}"/>
              </a:ext>
            </a:extLst>
          </p:cNvPr>
          <p:cNvSpPr txBox="1"/>
          <p:nvPr/>
        </p:nvSpPr>
        <p:spPr>
          <a:xfrm>
            <a:off x="70706" y="1540529"/>
            <a:ext cx="160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Dataset com todos os dados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504E9A-DEC5-9489-4CAB-15AC271B71D9}"/>
              </a:ext>
            </a:extLst>
          </p:cNvPr>
          <p:cNvCxnSpPr>
            <a:cxnSpLocks/>
          </p:cNvCxnSpPr>
          <p:nvPr/>
        </p:nvCxnSpPr>
        <p:spPr>
          <a:xfrm flipV="1">
            <a:off x="1545771" y="1693635"/>
            <a:ext cx="2000358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4D660DB1-8859-2629-91FF-A9DD7837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28" y="1355122"/>
            <a:ext cx="523221" cy="5232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E7B984-D2B3-89FC-478B-84FB05FFBB46}"/>
              </a:ext>
            </a:extLst>
          </p:cNvPr>
          <p:cNvSpPr txBox="1"/>
          <p:nvPr/>
        </p:nvSpPr>
        <p:spPr>
          <a:xfrm>
            <a:off x="3502932" y="834617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treino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(70% a 80%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5EEFCA-7A51-67E7-A2B5-5691DDF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8" y="2954275"/>
            <a:ext cx="523221" cy="5232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CF128B7-DD76-6F74-AF28-39B4B5879CDA}"/>
              </a:ext>
            </a:extLst>
          </p:cNvPr>
          <p:cNvCxnSpPr>
            <a:cxnSpLocks/>
          </p:cNvCxnSpPr>
          <p:nvPr/>
        </p:nvCxnSpPr>
        <p:spPr>
          <a:xfrm>
            <a:off x="1545771" y="2406349"/>
            <a:ext cx="2000358" cy="8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59C573-8B67-AB9F-7AD1-5E94D3749B19}"/>
              </a:ext>
            </a:extLst>
          </p:cNvPr>
          <p:cNvSpPr txBox="1"/>
          <p:nvPr/>
        </p:nvSpPr>
        <p:spPr>
          <a:xfrm>
            <a:off x="3502932" y="2442301"/>
            <a:ext cx="1797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Base de teste </a:t>
            </a:r>
          </a:p>
          <a:p>
            <a:pPr algn="ctr"/>
            <a:r>
              <a:rPr lang="pt-PT" sz="1100" b="1" dirty="0">
                <a:solidFill>
                  <a:schemeClr val="dk1"/>
                </a:solidFill>
                <a:latin typeface="Raleway" pitchFamily="2" charset="0"/>
              </a:rPr>
              <a:t>(20% a 30% dos dados)</a:t>
            </a:r>
            <a:endParaRPr lang="en-US" sz="11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0E9E2C-BDF2-BFDB-CA69-F27BC967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15" y="1311671"/>
            <a:ext cx="523221" cy="5232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221024-65A9-172D-E6FC-0D0AEAC178F3}"/>
              </a:ext>
            </a:extLst>
          </p:cNvPr>
          <p:cNvSpPr txBox="1"/>
          <p:nvPr/>
        </p:nvSpPr>
        <p:spPr>
          <a:xfrm>
            <a:off x="3546129" y="1869811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6DF646-7326-D181-4761-919604EB581C}"/>
              </a:ext>
            </a:extLst>
          </p:cNvPr>
          <p:cNvSpPr txBox="1"/>
          <p:nvPr/>
        </p:nvSpPr>
        <p:spPr>
          <a:xfrm>
            <a:off x="4639516" y="1869812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y_treino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E4961A-A2AB-3E49-26E4-A6F7E4665F32}"/>
              </a:ext>
            </a:extLst>
          </p:cNvPr>
          <p:cNvSpPr txBox="1"/>
          <p:nvPr/>
        </p:nvSpPr>
        <p:spPr>
          <a:xfrm>
            <a:off x="3553528" y="3506670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X_teste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5FF7717-819D-BE02-99EB-104EE2E3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03" y="2919355"/>
            <a:ext cx="523221" cy="52322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8F015-DEEB-E0A5-0794-839C0415A5CC}"/>
              </a:ext>
            </a:extLst>
          </p:cNvPr>
          <p:cNvSpPr txBox="1"/>
          <p:nvPr/>
        </p:nvSpPr>
        <p:spPr>
          <a:xfrm>
            <a:off x="4675904" y="3477496"/>
            <a:ext cx="798817" cy="28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dk1"/>
                </a:solidFill>
                <a:latin typeface="Raleway" pitchFamily="2" charset="0"/>
              </a:rPr>
              <a:t>y_teste</a:t>
            </a:r>
            <a:endParaRPr lang="en-US" sz="1200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8D78C3-8057-AAE2-37DB-3EBDF695E674}"/>
              </a:ext>
            </a:extLst>
          </p:cNvPr>
          <p:cNvSpPr txBox="1"/>
          <p:nvPr/>
        </p:nvSpPr>
        <p:spPr>
          <a:xfrm>
            <a:off x="1891704" y="2203172"/>
            <a:ext cx="145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Train Test split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6587291-9CFB-A851-769D-00E0B57BB078}"/>
              </a:ext>
            </a:extLst>
          </p:cNvPr>
          <p:cNvSpPr/>
          <p:nvPr/>
        </p:nvSpPr>
        <p:spPr>
          <a:xfrm>
            <a:off x="5609771" y="1274710"/>
            <a:ext cx="398728" cy="68404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E63C57-DB57-63FE-7E4D-5F0206C75ADA}"/>
              </a:ext>
            </a:extLst>
          </p:cNvPr>
          <p:cNvSpPr txBox="1"/>
          <p:nvPr/>
        </p:nvSpPr>
        <p:spPr>
          <a:xfrm>
            <a:off x="6008499" y="1073144"/>
            <a:ext cx="2706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Métricas do modelo:</a:t>
            </a:r>
          </a:p>
          <a:p>
            <a:r>
              <a:rPr lang="pt-PT" b="0" dirty="0"/>
              <a:t>- R^2</a:t>
            </a:r>
          </a:p>
          <a:p>
            <a:r>
              <a:rPr lang="pt-PT" b="0" dirty="0"/>
              <a:t>- MAE</a:t>
            </a:r>
          </a:p>
          <a:p>
            <a:r>
              <a:rPr lang="pt-PT" b="0" dirty="0"/>
              <a:t>- MSE</a:t>
            </a:r>
          </a:p>
          <a:p>
            <a:r>
              <a:rPr lang="pt-PT" b="0" dirty="0"/>
              <a:t>- RMSE</a:t>
            </a:r>
            <a:endParaRPr lang="en-US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E0388E-FD6B-0106-BE36-7256D09E0514}"/>
              </a:ext>
            </a:extLst>
          </p:cNvPr>
          <p:cNvSpPr txBox="1"/>
          <p:nvPr/>
        </p:nvSpPr>
        <p:spPr>
          <a:xfrm>
            <a:off x="6008499" y="2571750"/>
            <a:ext cx="2706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Métricas do modelo:</a:t>
            </a:r>
          </a:p>
          <a:p>
            <a:r>
              <a:rPr lang="pt-PT" b="0" dirty="0"/>
              <a:t>- R^2</a:t>
            </a:r>
          </a:p>
          <a:p>
            <a:r>
              <a:rPr lang="pt-PT" b="0" dirty="0"/>
              <a:t>- MAE</a:t>
            </a:r>
          </a:p>
          <a:p>
            <a:r>
              <a:rPr lang="pt-PT" b="0" dirty="0"/>
              <a:t>- MSE</a:t>
            </a:r>
          </a:p>
          <a:p>
            <a:r>
              <a:rPr lang="pt-PT" b="0" dirty="0"/>
              <a:t>- RMSE</a:t>
            </a:r>
            <a:endParaRPr lang="en-US" b="0" dirty="0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160B4444-30D5-BAB3-CA0D-98663A7B9CCE}"/>
              </a:ext>
            </a:extLst>
          </p:cNvPr>
          <p:cNvSpPr/>
          <p:nvPr/>
        </p:nvSpPr>
        <p:spPr>
          <a:xfrm>
            <a:off x="5609771" y="2900806"/>
            <a:ext cx="398728" cy="68404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52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em SkLearn – Aplicação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22</a:t>
            </a:r>
          </a:p>
        </p:txBody>
      </p:sp>
    </p:spTree>
    <p:extLst>
      <p:ext uri="{BB962C8B-B14F-4D97-AF65-F5344CB8AC3E}">
        <p14:creationId xmlns:p14="http://schemas.microsoft.com/office/powerpoint/2010/main" val="246232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em SkLearn – Exercício Aluno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23</a:t>
            </a:r>
          </a:p>
        </p:txBody>
      </p:sp>
    </p:spTree>
    <p:extLst>
      <p:ext uri="{BB962C8B-B14F-4D97-AF65-F5344CB8AC3E}">
        <p14:creationId xmlns:p14="http://schemas.microsoft.com/office/powerpoint/2010/main" val="366453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Coeficiente de Correlação</a:t>
            </a:r>
            <a:endParaRPr lang="en" sz="3600"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159725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180328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800" dirty="0">
                <a:latin typeface="Raleway" pitchFamily="2" charset="0"/>
              </a:rPr>
              <a:t>A nova missão de vocês agora é prever preços de automóveis através de várias variáveis explicativas.</a:t>
            </a:r>
          </a:p>
          <a:p>
            <a:endParaRPr lang="pt-PT" sz="1800" dirty="0">
              <a:latin typeface="Raleway" pitchFamily="2" charset="0"/>
            </a:endParaRPr>
          </a:p>
          <a:p>
            <a:r>
              <a:rPr lang="pt-PT" sz="1800" dirty="0">
                <a:latin typeface="Raleway" pitchFamily="2" charset="0"/>
              </a:rPr>
              <a:t>Faça todos os passos que vimos até agora e exiba no fim as métricas de sucesso do modelo.</a:t>
            </a:r>
            <a:endParaRPr lang="pt-BR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11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Regressão Linear Múltipla em SkLearn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24</a:t>
            </a:r>
          </a:p>
        </p:txBody>
      </p:sp>
    </p:spTree>
    <p:extLst>
      <p:ext uri="{BB962C8B-B14F-4D97-AF65-F5344CB8AC3E}">
        <p14:creationId xmlns:p14="http://schemas.microsoft.com/office/powerpoint/2010/main" val="3545705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não lineares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25</a:t>
            </a:r>
          </a:p>
        </p:txBody>
      </p:sp>
    </p:spTree>
    <p:extLst>
      <p:ext uri="{BB962C8B-B14F-4D97-AF65-F5344CB8AC3E}">
        <p14:creationId xmlns:p14="http://schemas.microsoft.com/office/powerpoint/2010/main" val="2311264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Modelos não lineares</a:t>
            </a:r>
            <a:endParaRPr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7D3653-C507-7546-EE32-50EF7D2B3953}"/>
              </a:ext>
            </a:extLst>
          </p:cNvPr>
          <p:cNvSpPr txBox="1"/>
          <p:nvPr/>
        </p:nvSpPr>
        <p:spPr>
          <a:xfrm>
            <a:off x="159406" y="703943"/>
            <a:ext cx="272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Imaginem o seguinte cenário: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620AB3-7C2F-7231-541D-13ADA4B48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9" y="1215933"/>
            <a:ext cx="3087007" cy="20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44C36C2-A1B9-6742-E21C-63B92BEE4AE4}"/>
              </a:ext>
            </a:extLst>
          </p:cNvPr>
          <p:cNvSpPr txBox="1"/>
          <p:nvPr/>
        </p:nvSpPr>
        <p:spPr>
          <a:xfrm>
            <a:off x="251278" y="3331028"/>
            <a:ext cx="308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Modelo de regressão não se ajusta aos dados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1D3352E8-B401-1159-7184-8F057BCF152F}"/>
              </a:ext>
            </a:extLst>
          </p:cNvPr>
          <p:cNvSpPr/>
          <p:nvPr/>
        </p:nvSpPr>
        <p:spPr>
          <a:xfrm>
            <a:off x="4274457" y="1417159"/>
            <a:ext cx="398728" cy="1853839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65F1969-C460-A56D-F862-A59C6681C543}"/>
              </a:ext>
            </a:extLst>
          </p:cNvPr>
          <p:cNvSpPr txBox="1"/>
          <p:nvPr/>
        </p:nvSpPr>
        <p:spPr>
          <a:xfrm>
            <a:off x="5609356" y="192857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sz="2400" dirty="0"/>
              <a:t>Árvore de decisão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45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Árvore de Decisão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4B6D05-459E-713B-8936-B8745536C08D}"/>
              </a:ext>
            </a:extLst>
          </p:cNvPr>
          <p:cNvSpPr txBox="1"/>
          <p:nvPr/>
        </p:nvSpPr>
        <p:spPr>
          <a:xfrm>
            <a:off x="370114" y="892628"/>
            <a:ext cx="79175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• Os modelos de árvore de decisão, são um método de classificação (e regressão) efetivo e</a:t>
            </a: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bem difundido.</a:t>
            </a:r>
          </a:p>
          <a:p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• Um modelo de árvore é um conjunto de regras que são fáceis de entender e</a:t>
            </a: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implementar.</a:t>
            </a:r>
          </a:p>
          <a:p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• Objetivo é criar um modelo que realiza previsões por meio de regras de decisão simples.</a:t>
            </a:r>
          </a:p>
          <a:p>
            <a:endParaRPr lang="pt-PT" sz="800" dirty="0">
              <a:solidFill>
                <a:schemeClr val="dk1"/>
              </a:solidFill>
              <a:latin typeface="Raleway" pitchFamily="2" charset="0"/>
            </a:endParaRP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• A estrutura de árvore representa um número de possíveis caminhos de decisão.</a:t>
            </a:r>
          </a:p>
          <a:p>
            <a:endParaRPr lang="pt-PT" dirty="0">
              <a:solidFill>
                <a:schemeClr val="dk1"/>
              </a:solidFill>
              <a:latin typeface="Raleway" pitchFamily="2" charset="0"/>
            </a:endParaRPr>
          </a:p>
          <a:p>
            <a:r>
              <a:rPr lang="en-US" b="1" dirty="0">
                <a:solidFill>
                  <a:schemeClr val="dk1"/>
                </a:solidFill>
                <a:latin typeface="Raleway" pitchFamily="2" charset="0"/>
              </a:rPr>
              <a:t>Para a </a:t>
            </a:r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árvore de regressão a variável dependente é contínua.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  <a:p>
            <a:endParaRPr lang="pt-PT" dirty="0">
              <a:solidFill>
                <a:schemeClr val="dk1"/>
              </a:solidFill>
              <a:latin typeface="Raleway" pitchFamily="2" charset="0"/>
            </a:endParaRPr>
          </a:p>
          <a:p>
            <a:endParaRPr lang="pt-PT" dirty="0">
              <a:solidFill>
                <a:schemeClr val="dk1"/>
              </a:solidFill>
              <a:latin typeface="Raleway" pitchFamily="2" charset="0"/>
            </a:endParaRPr>
          </a:p>
          <a:p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35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Terminologias da Árvore de Decisão</a:t>
            </a:r>
            <a:endParaRPr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128A42-7180-4AC4-718D-CD6A275F3BF6}"/>
              </a:ext>
            </a:extLst>
          </p:cNvPr>
          <p:cNvSpPr txBox="1"/>
          <p:nvPr/>
        </p:nvSpPr>
        <p:spPr>
          <a:xfrm>
            <a:off x="1277256" y="684088"/>
            <a:ext cx="6589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Estrutura que permite representar dados de acordo com regras condicionais.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D27494-49FD-966F-6127-185D6F302F7C}"/>
              </a:ext>
            </a:extLst>
          </p:cNvPr>
          <p:cNvSpPr txBox="1"/>
          <p:nvPr/>
        </p:nvSpPr>
        <p:spPr>
          <a:xfrm>
            <a:off x="1277256" y="1884923"/>
            <a:ext cx="28085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pPr algn="l"/>
            <a:r>
              <a:rPr lang="pt-PT" b="1" dirty="0"/>
              <a:t>Nó: </a:t>
            </a:r>
            <a:r>
              <a:rPr lang="pt-PT" dirty="0"/>
              <a:t>onde tem uma alternativa entre </a:t>
            </a:r>
          </a:p>
          <a:p>
            <a:pPr algn="l"/>
            <a:r>
              <a:rPr lang="pt-PT" dirty="0"/>
              <a:t>1, 2 ou mais decisões.</a:t>
            </a:r>
          </a:p>
          <a:p>
            <a:pPr algn="l"/>
            <a:br>
              <a:rPr lang="pt-PT" dirty="0"/>
            </a:br>
            <a:r>
              <a:rPr lang="pt-PT" b="1" dirty="0"/>
              <a:t>Folha: </a:t>
            </a:r>
            <a:r>
              <a:rPr lang="pt-PT" dirty="0"/>
              <a:t>no terminal do árvore, onde tem a decisão final.</a:t>
            </a:r>
          </a:p>
          <a:p>
            <a:pPr algn="l"/>
            <a:br>
              <a:rPr lang="pt-PT" dirty="0"/>
            </a:br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4EAD42-A026-A342-CC8C-EACBBBDC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594" y="1333046"/>
            <a:ext cx="2866149" cy="2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1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Terminologias da Árvore de Decisão</a:t>
            </a:r>
            <a:endParaRPr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F120BA-4949-99A1-4DA4-50E351715B10}"/>
              </a:ext>
            </a:extLst>
          </p:cNvPr>
          <p:cNvSpPr txBox="1"/>
          <p:nvPr/>
        </p:nvSpPr>
        <p:spPr>
          <a:xfrm>
            <a:off x="2286000" y="6405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Árvore de decisão onde as folhas têm valores contínuos.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0804F4-EF80-CB91-0FBC-2A75FDB1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363662"/>
            <a:ext cx="46101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5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Vantagens e desvantagens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DD6D56-CB50-91A1-45BC-572BF773C317}"/>
              </a:ext>
            </a:extLst>
          </p:cNvPr>
          <p:cNvSpPr txBox="1"/>
          <p:nvPr/>
        </p:nvSpPr>
        <p:spPr>
          <a:xfrm>
            <a:off x="159406" y="1023257"/>
            <a:ext cx="2315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Fácil de entender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3EB12D-F19E-BC18-A513-779108510DA7}"/>
              </a:ext>
            </a:extLst>
          </p:cNvPr>
          <p:cNvSpPr txBox="1"/>
          <p:nvPr/>
        </p:nvSpPr>
        <p:spPr>
          <a:xfrm>
            <a:off x="159406" y="1895249"/>
            <a:ext cx="365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>
                <a:sym typeface="Raleway ExtraBold"/>
              </a:rPr>
              <a:t>Menor necessidade de limpar dados</a:t>
            </a:r>
            <a:endParaRPr lang="en-US" dirty="0">
              <a:sym typeface="Raleway Extra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22E71-D40B-AA06-77F5-581EBC705394}"/>
              </a:ext>
            </a:extLst>
          </p:cNvPr>
          <p:cNvSpPr txBox="1"/>
          <p:nvPr/>
        </p:nvSpPr>
        <p:spPr>
          <a:xfrm>
            <a:off x="159406" y="2767241"/>
            <a:ext cx="365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>
                <a:sym typeface="Raleway ExtraBold"/>
              </a:rPr>
              <a:t>Não é restrito por tipo de dados</a:t>
            </a:r>
            <a:endParaRPr lang="en-US" dirty="0">
              <a:sym typeface="Raleway Extra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59AC0A-F010-921B-2078-2A444E6D4C72}"/>
              </a:ext>
            </a:extLst>
          </p:cNvPr>
          <p:cNvCxnSpPr/>
          <p:nvPr/>
        </p:nvCxnSpPr>
        <p:spPr>
          <a:xfrm>
            <a:off x="4339771" y="689429"/>
            <a:ext cx="0" cy="315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015975-F290-9A14-A4DF-4427D1018051}"/>
              </a:ext>
            </a:extLst>
          </p:cNvPr>
          <p:cNvSpPr txBox="1"/>
          <p:nvPr/>
        </p:nvSpPr>
        <p:spPr>
          <a:xfrm>
            <a:off x="4572000" y="1023257"/>
            <a:ext cx="2315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Sobreajuste (Overfitting)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CC95E1-E149-FDD7-1493-8B4AF6AF7611}"/>
              </a:ext>
            </a:extLst>
          </p:cNvPr>
          <p:cNvSpPr txBox="1"/>
          <p:nvPr/>
        </p:nvSpPr>
        <p:spPr>
          <a:xfrm>
            <a:off x="4572000" y="1895248"/>
            <a:ext cx="395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Não adequado para variáveis contínuas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94259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Ensamble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26</a:t>
            </a:r>
          </a:p>
        </p:txBody>
      </p:sp>
    </p:spTree>
    <p:extLst>
      <p:ext uri="{BB962C8B-B14F-4D97-AF65-F5344CB8AC3E}">
        <p14:creationId xmlns:p14="http://schemas.microsoft.com/office/powerpoint/2010/main" val="3948553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Ensamble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87C9C5-A64E-0F4C-EDEA-4EE8D08AFA90}"/>
              </a:ext>
            </a:extLst>
          </p:cNvPr>
          <p:cNvSpPr txBox="1"/>
          <p:nvPr/>
        </p:nvSpPr>
        <p:spPr>
          <a:xfrm>
            <a:off x="159406" y="573315"/>
            <a:ext cx="830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Agregar as previsões de um conjunto de preditores para tentar melhorar as previsões.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901F14-AE92-547C-FBC6-5DF49486AED5}"/>
              </a:ext>
            </a:extLst>
          </p:cNvPr>
          <p:cNvSpPr txBox="1"/>
          <p:nvPr/>
        </p:nvSpPr>
        <p:spPr>
          <a:xfrm>
            <a:off x="1262744" y="1103086"/>
            <a:ext cx="777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Um conjunto de preditores (previsores) são chamados de Ensembles</a:t>
            </a:r>
            <a:endParaRPr lang="en-US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0CD986-A5DB-F530-4739-EED728CE8AA1}"/>
              </a:ext>
            </a:extLst>
          </p:cNvPr>
          <p:cNvSpPr txBox="1"/>
          <p:nvPr/>
        </p:nvSpPr>
        <p:spPr>
          <a:xfrm>
            <a:off x="283029" y="1712686"/>
            <a:ext cx="97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b="1" dirty="0"/>
              <a:t>Exemplo</a:t>
            </a:r>
            <a:endParaRPr lang="en-US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E67C58-F921-2C68-46E1-4E3D9181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1" y="2322286"/>
            <a:ext cx="3117170" cy="19256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B732DF-B195-8815-C40A-354E7B895607}"/>
              </a:ext>
            </a:extLst>
          </p:cNvPr>
          <p:cNvSpPr txBox="1"/>
          <p:nvPr/>
        </p:nvSpPr>
        <p:spPr>
          <a:xfrm>
            <a:off x="4162199" y="1829843"/>
            <a:ext cx="457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Treinar vários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Juntar as decisões dos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Decidir da decisão final com uma regra definida.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98DFF7-206F-57F2-3B8A-5D21366CBB55}"/>
              </a:ext>
            </a:extLst>
          </p:cNvPr>
          <p:cNvSpPr txBox="1"/>
          <p:nvPr/>
        </p:nvSpPr>
        <p:spPr>
          <a:xfrm>
            <a:off x="4757284" y="3285104"/>
            <a:ext cx="3381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Intuição com um exemplo: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chemeClr val="dk1"/>
              </a:solidFill>
              <a:latin typeface="Raleway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12 júris com pensamentos diferentes 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vão decidir a sentença do acusado.</a:t>
            </a:r>
          </a:p>
          <a:p>
            <a:br>
              <a:rPr lang="pt-PT" dirty="0">
                <a:solidFill>
                  <a:schemeClr val="dk1"/>
                </a:solidFill>
                <a:latin typeface="Raleway" pitchFamily="2" charset="0"/>
              </a:rPr>
            </a:b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3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6" y="76944"/>
            <a:ext cx="6188508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Existe relação linear entre as variáveis?</a:t>
            </a:r>
            <a:endParaRPr sz="2400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1083DBD-8D13-C807-B689-D611C6720061}"/>
              </a:ext>
            </a:extLst>
          </p:cNvPr>
          <p:cNvSpPr txBox="1"/>
          <p:nvPr/>
        </p:nvSpPr>
        <p:spPr>
          <a:xfrm>
            <a:off x="263666" y="700672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Raleway" pitchFamily="2" charset="0"/>
              </a:rPr>
              <a:t>Exemplo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263666" y="1132839"/>
            <a:ext cx="75232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Uma empresa de turismo deseja estimar as vendas mensais (R$) de</a:t>
            </a:r>
          </a:p>
          <a:p>
            <a:r>
              <a:rPr lang="pt-PT" dirty="0">
                <a:latin typeface="Raleway"/>
              </a:rPr>
              <a:t>passagens aéreas em função do tempo de experiência (anos) dos agentes</a:t>
            </a:r>
          </a:p>
          <a:p>
            <a:r>
              <a:rPr lang="pt-PT" dirty="0">
                <a:latin typeface="Raleway"/>
              </a:rPr>
              <a:t>de viagem. Existe relação linear entre as duas informações?</a:t>
            </a:r>
            <a:endParaRPr lang="pt-BR" dirty="0">
              <a:latin typeface="Raleway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BA901D-9450-33CB-8FE2-E97CB459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81" y="2404178"/>
            <a:ext cx="2742520" cy="18563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70559A-80E7-3974-9075-9488D857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475" y="2404178"/>
            <a:ext cx="3235553" cy="18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2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Métodos de Ensamble</a:t>
            </a:r>
            <a:endParaRPr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87C9C5-A64E-0F4C-EDEA-4EE8D08AFA90}"/>
              </a:ext>
            </a:extLst>
          </p:cNvPr>
          <p:cNvSpPr txBox="1"/>
          <p:nvPr/>
        </p:nvSpPr>
        <p:spPr>
          <a:xfrm>
            <a:off x="159406" y="573315"/>
            <a:ext cx="1052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Bagging: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3DA97A-11E9-110A-78AB-FC32CC184E94}"/>
              </a:ext>
            </a:extLst>
          </p:cNvPr>
          <p:cNvSpPr txBox="1"/>
          <p:nvPr/>
        </p:nvSpPr>
        <p:spPr>
          <a:xfrm>
            <a:off x="159406" y="993290"/>
            <a:ext cx="345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Treinar uma série de modelos paralelamente. Cada modelo é treinado por um conunto de amostras aleatórias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62A296-4465-5B31-BAB5-9588C37D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4" y="2225515"/>
            <a:ext cx="4383314" cy="21669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2F56F2-53DB-1831-0804-3ABB4A731DA6}"/>
              </a:ext>
            </a:extLst>
          </p:cNvPr>
          <p:cNvSpPr txBox="1"/>
          <p:nvPr/>
        </p:nvSpPr>
        <p:spPr>
          <a:xfrm>
            <a:off x="5028949" y="573315"/>
            <a:ext cx="1052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Boosting:</a:t>
            </a:r>
            <a:endParaRPr lang="en-US" b="1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D71A82-5919-033E-A2B1-CC43CAF03A78}"/>
              </a:ext>
            </a:extLst>
          </p:cNvPr>
          <p:cNvSpPr txBox="1"/>
          <p:nvPr/>
        </p:nvSpPr>
        <p:spPr>
          <a:xfrm>
            <a:off x="5028948" y="993290"/>
            <a:ext cx="4049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Treinar uma série de modelos sequencialmente. Cada modelo é treinado aprendendo com os erros do modelo anterior.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5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Random Forest Regressor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É um algoritmo que usa o método de Bagging Ensemble Learning para regressão.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D565C1-EB08-35D0-7F7D-88559A4718A5}"/>
              </a:ext>
            </a:extLst>
          </p:cNvPr>
          <p:cNvSpPr txBox="1"/>
          <p:nvPr/>
        </p:nvSpPr>
        <p:spPr>
          <a:xfrm>
            <a:off x="159406" y="1923931"/>
            <a:ext cx="3639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Opera construindo várias árvores  de decisão durante o tempo de treinamento e produzindo a média das classes como a previsão de todas as árvores.</a:t>
            </a:r>
          </a:p>
          <a:p>
            <a:br>
              <a:rPr lang="pt-PT" dirty="0"/>
            </a:br>
            <a:endParaRPr lang="en-US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9768FE-CF87-7965-7E26-C10E51FF8026}"/>
              </a:ext>
            </a:extLst>
          </p:cNvPr>
          <p:cNvSpPr txBox="1"/>
          <p:nvPr/>
        </p:nvSpPr>
        <p:spPr>
          <a:xfrm>
            <a:off x="4412594" y="127804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161416"/>
                </a:solidFill>
                <a:effectLst/>
                <a:latin typeface="Montserrat" panose="00000500000000000000" pitchFamily="2" charset="0"/>
              </a:rPr>
              <a:t>Na hora de fazer uma predição no input X: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0" i="0" u="none" strike="noStrike" dirty="0">
                <a:solidFill>
                  <a:srgbClr val="161416"/>
                </a:solidFill>
                <a:effectLst/>
                <a:latin typeface="Montserrat" panose="00000500000000000000" pitchFamily="2" charset="0"/>
              </a:rPr>
              <a:t>Passa em cada árvore.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0" i="0" u="none" strike="noStrike" dirty="0">
                <a:solidFill>
                  <a:srgbClr val="161416"/>
                </a:solidFill>
                <a:effectLst/>
                <a:latin typeface="Montserrat" panose="00000500000000000000" pitchFamily="2" charset="0"/>
              </a:rPr>
              <a:t>y = a média dos resultados de cada árvore.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7FD17-3AD3-E4AE-D994-179E4AF9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07" y="2493679"/>
            <a:ext cx="3473350" cy="20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06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AdaBoost 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É um algoritmo que usa o método de Boosting Ensemble Learning para regressão.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D565C1-EB08-35D0-7F7D-88559A4718A5}"/>
              </a:ext>
            </a:extLst>
          </p:cNvPr>
          <p:cNvSpPr txBox="1"/>
          <p:nvPr/>
        </p:nvSpPr>
        <p:spPr>
          <a:xfrm>
            <a:off x="159406" y="1923931"/>
            <a:ext cx="3639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Opera construindo árvores de forma sequêncial e aprendendo com os erros dos modelos anteriores.</a:t>
            </a:r>
          </a:p>
          <a:p>
            <a:br>
              <a:rPr lang="pt-PT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3EC429-1B96-8D65-BF00-E6AA6D00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89" y="1396018"/>
            <a:ext cx="5140225" cy="22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47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Gradient Boosting 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É um algoritmo que usa o método de Boosting Ensemble Learning para regressão.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D565C1-EB08-35D0-7F7D-88559A4718A5}"/>
              </a:ext>
            </a:extLst>
          </p:cNvPr>
          <p:cNvSpPr txBox="1"/>
          <p:nvPr/>
        </p:nvSpPr>
        <p:spPr>
          <a:xfrm>
            <a:off x="159406" y="1923931"/>
            <a:ext cx="3639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Opera construindo árvores de forma sequêncial e aprendendo com os erros dos modelos anteriores.</a:t>
            </a:r>
          </a:p>
          <a:p>
            <a:br>
              <a:rPr lang="pt-PT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BD2627-7333-F3A7-157C-B561F61D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17" y="1349651"/>
            <a:ext cx="5203598" cy="22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99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Regressão não linear -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27</a:t>
            </a:r>
          </a:p>
        </p:txBody>
      </p:sp>
    </p:spTree>
    <p:extLst>
      <p:ext uri="{BB962C8B-B14F-4D97-AF65-F5344CB8AC3E}">
        <p14:creationId xmlns:p14="http://schemas.microsoft.com/office/powerpoint/2010/main" val="650555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Regressão não linear - Exercício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28</a:t>
            </a:r>
          </a:p>
        </p:txBody>
      </p:sp>
    </p:spTree>
    <p:extLst>
      <p:ext uri="{BB962C8B-B14F-4D97-AF65-F5344CB8AC3E}">
        <p14:creationId xmlns:p14="http://schemas.microsoft.com/office/powerpoint/2010/main" val="3072593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800" dirty="0">
                <a:latin typeface="Raleway" pitchFamily="2" charset="0"/>
              </a:rPr>
              <a:t>A nova missão de vocês agora é prever o preço de casas.</a:t>
            </a:r>
          </a:p>
          <a:p>
            <a:endParaRPr lang="pt-PT" sz="1800" dirty="0">
              <a:latin typeface="Raleway" pitchFamily="2" charset="0"/>
            </a:endParaRPr>
          </a:p>
          <a:p>
            <a:r>
              <a:rPr lang="pt-PT" sz="1800" dirty="0">
                <a:latin typeface="Raleway" pitchFamily="2" charset="0"/>
              </a:rPr>
              <a:t>Faça todos os passos de treinar os modelos em Random Forest, AdaBoost e Gradient Boosting.</a:t>
            </a:r>
          </a:p>
          <a:p>
            <a:endParaRPr lang="pt-PT" sz="1800" dirty="0">
              <a:latin typeface="Raleway" pitchFamily="2" charset="0"/>
            </a:endParaRPr>
          </a:p>
          <a:p>
            <a:r>
              <a:rPr lang="pt-PT" sz="1800" dirty="0">
                <a:latin typeface="Raleway" pitchFamily="2" charset="0"/>
              </a:rPr>
              <a:t>E tira para cada algoritmo a feature importance</a:t>
            </a:r>
            <a:endParaRPr lang="pt-BR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55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Regressão não linear -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29</a:t>
            </a:r>
          </a:p>
        </p:txBody>
      </p:sp>
    </p:spTree>
    <p:extLst>
      <p:ext uri="{BB962C8B-B14F-4D97-AF65-F5344CB8AC3E}">
        <p14:creationId xmlns:p14="http://schemas.microsoft.com/office/powerpoint/2010/main" val="1316441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modelo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30</a:t>
            </a:r>
          </a:p>
        </p:txBody>
      </p:sp>
    </p:spTree>
    <p:extLst>
      <p:ext uri="{BB962C8B-B14F-4D97-AF65-F5344CB8AC3E}">
        <p14:creationId xmlns:p14="http://schemas.microsoft.com/office/powerpoint/2010/main" val="3053762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Regressão Polinomial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Podemos utilizar um modelo Linear para acomodar dados não lineares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D565C1-EB08-35D0-7F7D-88559A4718A5}"/>
              </a:ext>
            </a:extLst>
          </p:cNvPr>
          <p:cNvSpPr txBox="1"/>
          <p:nvPr/>
        </p:nvSpPr>
        <p:spPr>
          <a:xfrm>
            <a:off x="159405" y="1275989"/>
            <a:ext cx="8512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b="0" dirty="0"/>
              <a:t>Uma maneira simples de fazer isso é acrescentar potências de cada features como novas características e em seguida treinar um modelo de linear neste novo conjunto.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1CDB3-1AA7-47AF-3A1D-82D1115E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7" y="2303689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C0331D-44E5-0464-42CB-A78E1C62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303689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B10B219-C34F-ABFD-36E2-53B5BA6ABBBA}"/>
              </a:ext>
            </a:extLst>
          </p:cNvPr>
          <p:cNvSpPr txBox="1"/>
          <p:nvPr/>
        </p:nvSpPr>
        <p:spPr>
          <a:xfrm>
            <a:off x="1270001" y="1972986"/>
            <a:ext cx="188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Linha de regressão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83429E-D52C-9812-7D65-60358A10EAB2}"/>
              </a:ext>
            </a:extLst>
          </p:cNvPr>
          <p:cNvSpPr txBox="1"/>
          <p:nvPr/>
        </p:nvSpPr>
        <p:spPr>
          <a:xfrm>
            <a:off x="5711371" y="1995912"/>
            <a:ext cx="224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Regressão Polinomial</a:t>
            </a:r>
            <a:endParaRPr lang="en-US" b="1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9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5" y="76944"/>
            <a:ext cx="7104117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Coeficiente de correlação (Correlação de Pearson)</a:t>
            </a:r>
            <a:endParaRPr sz="24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263666" y="661125"/>
            <a:ext cx="7523248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Mede a relação linear entre duas variáveis quantitativas.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O </a:t>
            </a:r>
            <a:r>
              <a:rPr lang="pt-PT" b="1" dirty="0">
                <a:latin typeface="Raleway"/>
              </a:rPr>
              <a:t>coeficiente r </a:t>
            </a:r>
            <a:r>
              <a:rPr lang="pt-PT" dirty="0">
                <a:latin typeface="Raleway"/>
              </a:rPr>
              <a:t>varia entre -1 a 1, sendo:</a:t>
            </a:r>
          </a:p>
          <a:p>
            <a:endParaRPr lang="pt-PT" sz="800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valores próximos a 1</a:t>
            </a:r>
            <a:r>
              <a:rPr lang="pt-PT" dirty="0">
                <a:latin typeface="Raleway"/>
              </a:rPr>
              <a:t>: forte correlação linear positiva (diretamente proporcional).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valores próximos a -1</a:t>
            </a:r>
            <a:r>
              <a:rPr lang="pt-PT" dirty="0">
                <a:latin typeface="Raleway"/>
              </a:rPr>
              <a:t>: forte correlação linear negativa (inversamente proporcional).</a:t>
            </a:r>
          </a:p>
          <a:p>
            <a:endParaRPr lang="pt-PT" dirty="0">
              <a:latin typeface="Raleway"/>
            </a:endParaRPr>
          </a:p>
          <a:p>
            <a:r>
              <a:rPr lang="pt-PT" dirty="0">
                <a:latin typeface="Raleway"/>
              </a:rPr>
              <a:t>• </a:t>
            </a:r>
            <a:r>
              <a:rPr lang="pt-PT" b="1" dirty="0">
                <a:latin typeface="Raleway"/>
              </a:rPr>
              <a:t>valores próximos a 0</a:t>
            </a:r>
            <a:r>
              <a:rPr lang="pt-PT" dirty="0">
                <a:latin typeface="Raleway"/>
              </a:rPr>
              <a:t>: não existe relação linear entre as variáveis.</a:t>
            </a:r>
            <a:endParaRPr lang="pt-BR" dirty="0">
              <a:latin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2F9D08-0E44-6CDA-82D3-7F427758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6" y="2730283"/>
            <a:ext cx="5159829" cy="19669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6576528-7F1C-DF65-4B7D-384A7C0EE8A6}"/>
              </a:ext>
            </a:extLst>
          </p:cNvPr>
          <p:cNvSpPr txBox="1"/>
          <p:nvPr/>
        </p:nvSpPr>
        <p:spPr>
          <a:xfrm>
            <a:off x="6030687" y="3156857"/>
            <a:ext cx="2365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Raleway"/>
              </a:rPr>
              <a:t>Na prática, consideramos valores acima de |r|&gt;0,7 como alta/forte correlação linear.</a:t>
            </a:r>
            <a:endParaRPr lang="en-US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68723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modelo - Prático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31</a:t>
            </a:r>
          </a:p>
        </p:txBody>
      </p:sp>
    </p:spTree>
    <p:extLst>
      <p:ext uri="{BB962C8B-B14F-4D97-AF65-F5344CB8AC3E}">
        <p14:creationId xmlns:p14="http://schemas.microsoft.com/office/powerpoint/2010/main" val="3291070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Hiperparâmetros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32</a:t>
            </a:r>
          </a:p>
        </p:txBody>
      </p:sp>
    </p:spTree>
    <p:extLst>
      <p:ext uri="{BB962C8B-B14F-4D97-AF65-F5344CB8AC3E}">
        <p14:creationId xmlns:p14="http://schemas.microsoft.com/office/powerpoint/2010/main" val="1127711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Otimização de Hiperparâmetros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632994"/>
            <a:ext cx="26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O que é um hiperparâmetro?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89FB39-2A17-414C-C1A7-A1C53C4FD464}"/>
              </a:ext>
            </a:extLst>
          </p:cNvPr>
          <p:cNvSpPr txBox="1"/>
          <p:nvPr/>
        </p:nvSpPr>
        <p:spPr>
          <a:xfrm>
            <a:off x="159405" y="1023235"/>
            <a:ext cx="8658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b="0" dirty="0"/>
              <a:t>São parâmetros de modelos que devem ser definidos antes de treinar o modelo. Para isso existem diferentes técnicas que buscam otimizá-los que resultará uma melhor acurácia em seu modelo.</a:t>
            </a:r>
          </a:p>
          <a:p>
            <a:endParaRPr lang="pt-PT" b="0" dirty="0"/>
          </a:p>
          <a:p>
            <a:r>
              <a:rPr lang="pt-PT" b="0" dirty="0"/>
              <a:t>Exemplos de hiperparâmetros: no caso de Random Forest modelos, um dos parâmetros será o número de árvores que será considerado.</a:t>
            </a:r>
          </a:p>
        </p:txBody>
      </p:sp>
    </p:spTree>
    <p:extLst>
      <p:ext uri="{BB962C8B-B14F-4D97-AF65-F5344CB8AC3E}">
        <p14:creationId xmlns:p14="http://schemas.microsoft.com/office/powerpoint/2010/main" val="1916029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Otimização de Hiperparâmetros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45735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Ajustar os diversos modelos para melhora do desempenho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D565C1-EB08-35D0-7F7D-88559A4718A5}"/>
              </a:ext>
            </a:extLst>
          </p:cNvPr>
          <p:cNvSpPr txBox="1"/>
          <p:nvPr/>
        </p:nvSpPr>
        <p:spPr>
          <a:xfrm>
            <a:off x="159405" y="790578"/>
            <a:ext cx="3639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GridSearch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Randomized Search</a:t>
            </a:r>
            <a:br>
              <a:rPr lang="pt-PT" dirty="0"/>
            </a:br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89FB39-2A17-414C-C1A7-A1C53C4FD464}"/>
              </a:ext>
            </a:extLst>
          </p:cNvPr>
          <p:cNvSpPr txBox="1"/>
          <p:nvPr/>
        </p:nvSpPr>
        <p:spPr>
          <a:xfrm>
            <a:off x="4183617" y="783546"/>
            <a:ext cx="47136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GridSearch</a:t>
            </a:r>
          </a:p>
          <a:p>
            <a:endParaRPr lang="pt-PT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Realiza a busca dos melhores parâmetros de um modelo sobre um grid pré-definido de parâmetros</a:t>
            </a:r>
          </a:p>
          <a:p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A combinação de melhores parâmetros é escolhida com base na que gera o melhor score.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BC99E7-8F0C-2910-1740-B648B227782D}"/>
              </a:ext>
            </a:extLst>
          </p:cNvPr>
          <p:cNvSpPr txBox="1"/>
          <p:nvPr/>
        </p:nvSpPr>
        <p:spPr>
          <a:xfrm>
            <a:off x="4336017" y="2740951"/>
            <a:ext cx="4655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Randomized Search</a:t>
            </a:r>
          </a:p>
          <a:p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Realiza a busca dos melhores parâmetros de um modelo sobre um grid pré-definido de parâmetros</a:t>
            </a:r>
          </a:p>
          <a:p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A quantidade de vezes em que o modelo será treinado e avaliado com a combinação 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parâmetros disponível é passada pelo usuário.</a:t>
            </a:r>
          </a:p>
        </p:txBody>
      </p:sp>
    </p:spTree>
    <p:extLst>
      <p:ext uri="{BB962C8B-B14F-4D97-AF65-F5344CB8AC3E}">
        <p14:creationId xmlns:p14="http://schemas.microsoft.com/office/powerpoint/2010/main" val="630352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5519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Otimização de Hiperparâmetros</a:t>
            </a:r>
            <a:endParaRPr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A9E3D-33ED-7142-1803-7DBC72089109}"/>
              </a:ext>
            </a:extLst>
          </p:cNvPr>
          <p:cNvSpPr txBox="1"/>
          <p:nvPr/>
        </p:nvSpPr>
        <p:spPr>
          <a:xfrm>
            <a:off x="159405" y="457356"/>
            <a:ext cx="743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Importantes parâmetros do GridSearch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89FB39-2A17-414C-C1A7-A1C53C4FD464}"/>
              </a:ext>
            </a:extLst>
          </p:cNvPr>
          <p:cNvSpPr txBox="1"/>
          <p:nvPr/>
        </p:nvSpPr>
        <p:spPr>
          <a:xfrm>
            <a:off x="159405" y="922481"/>
            <a:ext cx="87668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dk1"/>
                </a:solidFill>
                <a:latin typeface="Raleway" pitchFamily="2" charset="0"/>
              </a:defRPr>
            </a:lvl1pPr>
          </a:lstStyle>
          <a:p>
            <a:r>
              <a:rPr lang="pt-PT" dirty="0"/>
              <a:t>GridSearch</a:t>
            </a:r>
          </a:p>
          <a:p>
            <a:endParaRPr lang="pt-PT" sz="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Estimator</a:t>
            </a:r>
            <a:r>
              <a:rPr lang="pt-PT" b="0" dirty="0"/>
              <a:t>: Qual modelo você quer utilizar o GridSearch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Param_grid: </a:t>
            </a:r>
            <a:r>
              <a:rPr lang="pt-PT" b="0" dirty="0"/>
              <a:t>Dicionário ou lista de parâmetros do modelo no qual o GridSearch selecionará o melhor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Scoring</a:t>
            </a:r>
            <a:r>
              <a:rPr lang="pt-PT" b="0" dirty="0"/>
              <a:t>: Usado como uma métrica de evolução para a performance do modelo para decidir o melhor hiperparâmetro.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Cv</a:t>
            </a:r>
            <a:r>
              <a:rPr lang="pt-PT" b="0" dirty="0"/>
              <a:t>: É passado um valor inteiro, que significa o número de splits que serão necessários.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N_jobs</a:t>
            </a:r>
            <a:r>
              <a:rPr lang="pt-PT" b="0" dirty="0"/>
              <a:t>: Significa o número de jobs que rodarão paralelamente, -1 significa usar todo o processamento.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E09CFF-2AFD-6BFF-803B-78CB15F8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5" y="3880597"/>
            <a:ext cx="7431566" cy="8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5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Hiperparâmetros – Aula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33</a:t>
            </a:r>
          </a:p>
        </p:txBody>
      </p:sp>
    </p:spTree>
    <p:extLst>
      <p:ext uri="{BB962C8B-B14F-4D97-AF65-F5344CB8AC3E}">
        <p14:creationId xmlns:p14="http://schemas.microsoft.com/office/powerpoint/2010/main" val="849022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Hiperparâmetros – Exercício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34</a:t>
            </a:r>
          </a:p>
        </p:txBody>
      </p:sp>
    </p:spTree>
    <p:extLst>
      <p:ext uri="{BB962C8B-B14F-4D97-AF65-F5344CB8AC3E}">
        <p14:creationId xmlns:p14="http://schemas.microsoft.com/office/powerpoint/2010/main" val="3187473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Exercício Prático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800" dirty="0">
                <a:latin typeface="Raleway" pitchFamily="2" charset="0"/>
              </a:rPr>
              <a:t>Após prever o preço das casas, vocês implantarão o GridSearch no modelo de GradientBoosting para tentar melhor a performance do modelo, aumentando o R^2 e diminuindo o MAE.</a:t>
            </a:r>
            <a:endParaRPr lang="pt-BR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3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</a:t>
            </a:r>
            <a:r>
              <a:rPr lang="pt-PT" dirty="0"/>
              <a:t>ção de Hiperparâmetros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35</a:t>
            </a:r>
          </a:p>
        </p:txBody>
      </p:sp>
    </p:spTree>
    <p:extLst>
      <p:ext uri="{BB962C8B-B14F-4D97-AF65-F5344CB8AC3E}">
        <p14:creationId xmlns:p14="http://schemas.microsoft.com/office/powerpoint/2010/main" val="2417615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Séries Temporais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36</a:t>
            </a:r>
          </a:p>
        </p:txBody>
      </p:sp>
    </p:spTree>
    <p:extLst>
      <p:ext uri="{BB962C8B-B14F-4D97-AF65-F5344CB8AC3E}">
        <p14:creationId xmlns:p14="http://schemas.microsoft.com/office/powerpoint/2010/main" val="16396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3026" y="76944"/>
            <a:ext cx="6188508" cy="52322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Existe relação linear entre as variáveis?</a:t>
            </a:r>
            <a:endParaRPr sz="2400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1083DBD-8D13-C807-B689-D611C6720061}"/>
              </a:ext>
            </a:extLst>
          </p:cNvPr>
          <p:cNvSpPr txBox="1"/>
          <p:nvPr/>
        </p:nvSpPr>
        <p:spPr>
          <a:xfrm>
            <a:off x="263666" y="700672"/>
            <a:ext cx="122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Raleway" pitchFamily="2" charset="0"/>
              </a:rPr>
              <a:t>Exemplo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014776-12ED-AEB7-0FFB-7BF2BA87A3E5}"/>
              </a:ext>
            </a:extLst>
          </p:cNvPr>
          <p:cNvSpPr txBox="1"/>
          <p:nvPr/>
        </p:nvSpPr>
        <p:spPr>
          <a:xfrm>
            <a:off x="263666" y="1132839"/>
            <a:ext cx="75232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latin typeface="Raleway"/>
              </a:rPr>
              <a:t>Uma empresa de turismo deseja estimar as vendas mensais (R$) de</a:t>
            </a:r>
          </a:p>
          <a:p>
            <a:r>
              <a:rPr lang="pt-PT" dirty="0">
                <a:latin typeface="Raleway"/>
              </a:rPr>
              <a:t>passagens aéreas em função do tempo de experiência (anos) dos agentes</a:t>
            </a:r>
          </a:p>
          <a:p>
            <a:r>
              <a:rPr lang="pt-PT" dirty="0">
                <a:latin typeface="Raleway"/>
              </a:rPr>
              <a:t>de viagem. Existe relação linear entre as duas informações?</a:t>
            </a:r>
            <a:endParaRPr lang="pt-BR" dirty="0">
              <a:latin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E81DC9-7F19-5B7E-DA4B-2A383B84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90" y="2412708"/>
            <a:ext cx="3657600" cy="20301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D8AC16-B3E4-ABA2-038F-75573664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10" y="2663705"/>
            <a:ext cx="1962604" cy="12165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36FD560-0E5E-0933-E858-65AAF53A61E2}"/>
              </a:ext>
            </a:extLst>
          </p:cNvPr>
          <p:cNvSpPr txBox="1"/>
          <p:nvPr/>
        </p:nvSpPr>
        <p:spPr>
          <a:xfrm>
            <a:off x="6969281" y="2794943"/>
            <a:ext cx="1807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Raleway"/>
              </a:rPr>
              <a:t>Correlação de 0,97, evidenciando uma </a:t>
            </a:r>
            <a:r>
              <a:rPr lang="pt-PT" b="1" dirty="0">
                <a:latin typeface="Raleway"/>
              </a:rPr>
              <a:t>correlação linear forte</a:t>
            </a:r>
            <a:endParaRPr lang="en-US" b="1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53228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Séries temporais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499731"/>
            <a:ext cx="7170308" cy="3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600" dirty="0">
                <a:latin typeface="Raleway" pitchFamily="2" charset="0"/>
              </a:rPr>
              <a:t>Séries temporais é a observação de diferentes pontos ao longo do tempo.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E45C952-83AE-C615-B2C2-2FF23ECC487F}"/>
              </a:ext>
            </a:extLst>
          </p:cNvPr>
          <p:cNvSpPr txBox="1"/>
          <p:nvPr/>
        </p:nvSpPr>
        <p:spPr>
          <a:xfrm>
            <a:off x="159406" y="1007737"/>
            <a:ext cx="1226708" cy="3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600" b="1" dirty="0">
                <a:latin typeface="Raleway" pitchFamily="2" charset="0"/>
              </a:rPr>
              <a:t>Exemplos:</a:t>
            </a:r>
          </a:p>
        </p:txBody>
      </p:sp>
      <p:pic>
        <p:nvPicPr>
          <p:cNvPr id="1026" name="Picture 2" descr="Time series analysis of daily temperature data in R - Cross Validated">
            <a:extLst>
              <a:ext uri="{FF2B5EF4-FFF2-40B4-BE49-F238E27FC236}">
                <a16:creationId xmlns:a16="http://schemas.microsoft.com/office/drawing/2014/main" id="{134478C8-8638-826A-7206-C89E7483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8" y="2020894"/>
            <a:ext cx="3878489" cy="2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98BFD8D1-AB7F-7129-14AF-B77F1824AF0E}"/>
              </a:ext>
            </a:extLst>
          </p:cNvPr>
          <p:cNvSpPr txBox="1"/>
          <p:nvPr/>
        </p:nvSpPr>
        <p:spPr>
          <a:xfrm>
            <a:off x="203858" y="1642510"/>
            <a:ext cx="2024085" cy="3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600" dirty="0">
                <a:latin typeface="Raleway" pitchFamily="2" charset="0"/>
              </a:rPr>
              <a:t>Temperatura diária: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442E-CCA7-7962-5F38-B6A34CF58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95" y="2020894"/>
            <a:ext cx="3803815" cy="27214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FA0B583-77B6-FDD8-BF30-F755CE975198}"/>
              </a:ext>
            </a:extLst>
          </p:cNvPr>
          <p:cNvSpPr txBox="1"/>
          <p:nvPr/>
        </p:nvSpPr>
        <p:spPr>
          <a:xfrm>
            <a:off x="4736595" y="1642510"/>
            <a:ext cx="2024085" cy="3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600" dirty="0">
                <a:latin typeface="Raleway" pitchFamily="2" charset="0"/>
              </a:rPr>
              <a:t>Preço:</a:t>
            </a:r>
          </a:p>
        </p:txBody>
      </p:sp>
    </p:spTree>
    <p:extLst>
      <p:ext uri="{BB962C8B-B14F-4D97-AF65-F5344CB8AC3E}">
        <p14:creationId xmlns:p14="http://schemas.microsoft.com/office/powerpoint/2010/main" val="40371841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7" y="69537"/>
            <a:ext cx="2220936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Média Móvel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7" y="623102"/>
            <a:ext cx="7170308" cy="37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600" dirty="0">
                <a:latin typeface="Raleway" pitchFamily="2" charset="0"/>
              </a:rPr>
              <a:t>É a média de uma unidade durante um determinado número de períodos. É um bom indicador de tendência.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BE1E67-2DC1-771D-525A-2CB6897675A2}"/>
              </a:ext>
            </a:extLst>
          </p:cNvPr>
          <p:cNvSpPr txBox="1"/>
          <p:nvPr/>
        </p:nvSpPr>
        <p:spPr>
          <a:xfrm>
            <a:off x="159407" y="1219201"/>
            <a:ext cx="7068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Simples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:</a:t>
            </a:r>
          </a:p>
          <a:p>
            <a:endParaRPr lang="pt-PT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Soma dos valores estudados / Quantidade de período de tempo analisado</a:t>
            </a:r>
          </a:p>
          <a:p>
            <a:endParaRPr lang="pt-PT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algn="l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Fechamento do preço por dia: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11,12,13,14,15,16,17</a:t>
            </a:r>
          </a:p>
          <a:p>
            <a:pPr algn="l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Primeiro dia de SMA de 5 dias: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(11 + 12 + 13 + 14 + 15) / 5 = 13</a:t>
            </a:r>
          </a:p>
          <a:p>
            <a:pPr algn="l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Segundo dia de SMA de 5 dias: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(12 + 13 + 14 + 15 + 16) / 5 = 14</a:t>
            </a:r>
          </a:p>
          <a:p>
            <a:pPr algn="l"/>
            <a:r>
              <a:rPr lang="pt-PT" b="1" dirty="0">
                <a:solidFill>
                  <a:schemeClr val="dk1"/>
                </a:solidFill>
                <a:latin typeface="Raleway" pitchFamily="2" charset="0"/>
              </a:rPr>
              <a:t>Terceiro dia de SMA de 5 dias: 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(13 + 14 + 15 + 16 + 17) / 5 = 15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E11A65-EB7A-5508-48F1-AFAF9077DF2A}"/>
              </a:ext>
            </a:extLst>
          </p:cNvPr>
          <p:cNvSpPr txBox="1"/>
          <p:nvPr/>
        </p:nvSpPr>
        <p:spPr>
          <a:xfrm>
            <a:off x="159407" y="3065709"/>
            <a:ext cx="706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Exponencial</a:t>
            </a:r>
            <a:r>
              <a:rPr lang="pt-PT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:</a:t>
            </a:r>
          </a:p>
          <a:p>
            <a:endParaRPr lang="pt-PT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r>
              <a:rPr lang="pt-PT" dirty="0">
                <a:solidFill>
                  <a:schemeClr val="dk1"/>
                </a:solidFill>
                <a:latin typeface="Raleway" pitchFamily="2" charset="0"/>
              </a:rPr>
              <a:t>A média móvel exponencial aproveita um cálculo mais complexo para suavizar os dados e colocar um peso maior nos pontos de dados mais recentes.</a:t>
            </a:r>
          </a:p>
        </p:txBody>
      </p:sp>
    </p:spTree>
    <p:extLst>
      <p:ext uri="{BB962C8B-B14F-4D97-AF65-F5344CB8AC3E}">
        <p14:creationId xmlns:p14="http://schemas.microsoft.com/office/powerpoint/2010/main" val="16476601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702879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Algoritmos para séries temporais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7" y="623102"/>
            <a:ext cx="1023507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600" b="1" dirty="0">
                <a:latin typeface="Raleway" pitchFamily="2" charset="0"/>
              </a:rPr>
              <a:t>ARIMA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C2E8D7-30BC-7358-7C91-BAB6FB0F2569}"/>
              </a:ext>
            </a:extLst>
          </p:cNvPr>
          <p:cNvSpPr txBox="1"/>
          <p:nvPr/>
        </p:nvSpPr>
        <p:spPr>
          <a:xfrm>
            <a:off x="159406" y="1075066"/>
            <a:ext cx="7054194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50000"/>
              </a:lnSpc>
              <a:buClr>
                <a:schemeClr val="dk1"/>
              </a:buClr>
              <a:buSzPts val="3700"/>
              <a:buFont typeface="Raleway ExtraBold"/>
              <a:buNone/>
              <a:defRPr sz="1600" b="1">
                <a:solidFill>
                  <a:schemeClr val="dk1"/>
                </a:solidFill>
                <a:latin typeface="Raleway" pitchFamily="2" charset="0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PT" sz="1400" b="0" dirty="0"/>
              <a:t>Algoritmo para realização de predições do futuro, baseado no presente e passado.</a:t>
            </a:r>
            <a:endParaRPr lang="en-US" sz="1400" b="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84ECD4-871B-5E64-BEAA-525D4EED32D7}"/>
              </a:ext>
            </a:extLst>
          </p:cNvPr>
          <p:cNvSpPr txBox="1"/>
          <p:nvPr/>
        </p:nvSpPr>
        <p:spPr>
          <a:xfrm>
            <a:off x="159406" y="1525629"/>
            <a:ext cx="7054194" cy="572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50000"/>
              </a:lnSpc>
              <a:buClr>
                <a:schemeClr val="dk1"/>
              </a:buClr>
              <a:buSzPts val="3700"/>
              <a:buFont typeface="Raleway ExtraBold"/>
              <a:buNone/>
              <a:defRPr sz="1600" b="1">
                <a:solidFill>
                  <a:schemeClr val="dk1"/>
                </a:solidFill>
                <a:latin typeface="Raleway" pitchFamily="2" charset="0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PT" sz="1400" b="0" dirty="0"/>
              <a:t>3 parâmetros que ajudam o modelo:</a:t>
            </a:r>
          </a:p>
          <a:p>
            <a:endParaRPr lang="pt-PT" sz="1400" b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E8FE4A-A564-550A-DE08-07B4C9D1B1E5}"/>
              </a:ext>
            </a:extLst>
          </p:cNvPr>
          <p:cNvSpPr txBox="1"/>
          <p:nvPr/>
        </p:nvSpPr>
        <p:spPr>
          <a:xfrm>
            <a:off x="159406" y="1819152"/>
            <a:ext cx="619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Raleway" pitchFamily="2" charset="0"/>
              </a:rPr>
              <a:t>- p: 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é o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parâmetro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associado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modelo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auto-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regressivo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, que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incorpora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valores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passados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. </a:t>
            </a:r>
            <a:r>
              <a:rPr lang="en-US" b="1" dirty="0" err="1">
                <a:solidFill>
                  <a:schemeClr val="dk1"/>
                </a:solidFill>
                <a:latin typeface="Raleway" pitchFamily="2" charset="0"/>
              </a:rPr>
              <a:t>Exemplo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: Se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nos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últimos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dias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está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chovendo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muito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, é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provável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chova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amanhã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também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.</a:t>
            </a:r>
          </a:p>
          <a:p>
            <a:endParaRPr lang="en-US" dirty="0"/>
          </a:p>
          <a:p>
            <a:r>
              <a:rPr lang="en-US" b="1" dirty="0"/>
              <a:t>- </a:t>
            </a:r>
            <a:r>
              <a:rPr lang="en-US" b="1" dirty="0">
                <a:solidFill>
                  <a:schemeClr val="dk1"/>
                </a:solidFill>
                <a:latin typeface="Raleway" pitchFamily="2" charset="0"/>
              </a:rPr>
              <a:t>d: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Está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associada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à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parte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integrada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modelo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, que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afeta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a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quantidade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diferenciação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a ser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aplicada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à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uma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série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temporal. </a:t>
            </a:r>
            <a:r>
              <a:rPr lang="en-US" b="1" dirty="0" err="1">
                <a:solidFill>
                  <a:schemeClr val="dk1"/>
                </a:solidFill>
                <a:latin typeface="Raleway" pitchFamily="2" charset="0"/>
              </a:rPr>
              <a:t>Exemplo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: A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quantidade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chuva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amanhã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será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similar à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quantidade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chuva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hoje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.</a:t>
            </a:r>
          </a:p>
          <a:p>
            <a:endParaRPr lang="en-US" dirty="0">
              <a:solidFill>
                <a:schemeClr val="dk1"/>
              </a:solidFill>
              <a:latin typeface="Raleway" pitchFamily="2" charset="0"/>
            </a:endParaRPr>
          </a:p>
          <a:p>
            <a:r>
              <a:rPr lang="en-US" b="1" dirty="0">
                <a:solidFill>
                  <a:schemeClr val="dk1"/>
                </a:solidFill>
                <a:latin typeface="Raleway" pitchFamily="2" charset="0"/>
              </a:rPr>
              <a:t>- q: 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É o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parâmetro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associado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com a media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móvel</a:t>
            </a:r>
            <a:r>
              <a:rPr lang="en-US" dirty="0">
                <a:solidFill>
                  <a:schemeClr val="dk1"/>
                </a:solidFill>
                <a:latin typeface="Raleway" pitchFamily="2" charset="0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Raleway" pitchFamily="2" charset="0"/>
              </a:rPr>
              <a:t>modelo</a:t>
            </a:r>
            <a:endParaRPr lang="en-US" dirty="0">
              <a:solidFill>
                <a:schemeClr val="dk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542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702879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Algoritmos para séries temporais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572301"/>
            <a:ext cx="1023507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600" b="1" dirty="0">
                <a:latin typeface="Raleway" pitchFamily="2" charset="0"/>
              </a:rPr>
              <a:t>SARIMA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C2E8D7-30BC-7358-7C91-BAB6FB0F2569}"/>
              </a:ext>
            </a:extLst>
          </p:cNvPr>
          <p:cNvSpPr txBox="1"/>
          <p:nvPr/>
        </p:nvSpPr>
        <p:spPr>
          <a:xfrm>
            <a:off x="159405" y="1002494"/>
            <a:ext cx="7388023" cy="43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50000"/>
              </a:lnSpc>
              <a:buClr>
                <a:schemeClr val="dk1"/>
              </a:buClr>
              <a:buSzPts val="3700"/>
              <a:buFont typeface="Raleway ExtraBold"/>
              <a:buNone/>
              <a:defRPr sz="1600" b="1">
                <a:solidFill>
                  <a:schemeClr val="dk1"/>
                </a:solidFill>
                <a:latin typeface="Raleway" pitchFamily="2" charset="0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PT" sz="1400" b="0" dirty="0"/>
              <a:t>Mesmo conceito do ARIMA, porém leva em conta a sazonalidade (Efeitos temporais. Ex: BlackFriday, Natal e dia das mães no Varejo)..</a:t>
            </a:r>
            <a:endParaRPr lang="en-US" sz="1400" b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0837BF-56F9-254A-408A-0F225E30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43" y="1767333"/>
            <a:ext cx="4949371" cy="27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6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Séries Temporais - Prática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37</a:t>
            </a:r>
          </a:p>
        </p:txBody>
      </p:sp>
    </p:spTree>
    <p:extLst>
      <p:ext uri="{BB962C8B-B14F-4D97-AF65-F5344CB8AC3E}">
        <p14:creationId xmlns:p14="http://schemas.microsoft.com/office/powerpoint/2010/main" val="3037082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Séries Temporais – Prática com Machine Learning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39</a:t>
            </a:r>
          </a:p>
        </p:txBody>
      </p:sp>
    </p:spTree>
    <p:extLst>
      <p:ext uri="{BB962C8B-B14F-4D97-AF65-F5344CB8AC3E}">
        <p14:creationId xmlns:p14="http://schemas.microsoft.com/office/powerpoint/2010/main" val="15101572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Séries Temporais – Exercício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40</a:t>
            </a:r>
          </a:p>
        </p:txBody>
      </p:sp>
    </p:spTree>
    <p:extLst>
      <p:ext uri="{BB962C8B-B14F-4D97-AF65-F5344CB8AC3E}">
        <p14:creationId xmlns:p14="http://schemas.microsoft.com/office/powerpoint/2010/main" val="35393619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Séries Temporais –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41</a:t>
            </a:r>
          </a:p>
        </p:txBody>
      </p:sp>
    </p:spTree>
    <p:extLst>
      <p:ext uri="{BB962C8B-B14F-4D97-AF65-F5344CB8AC3E}">
        <p14:creationId xmlns:p14="http://schemas.microsoft.com/office/powerpoint/2010/main" val="25297293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Case Final - Aluno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42</a:t>
            </a:r>
          </a:p>
        </p:txBody>
      </p:sp>
    </p:spTree>
    <p:extLst>
      <p:ext uri="{BB962C8B-B14F-4D97-AF65-F5344CB8AC3E}">
        <p14:creationId xmlns:p14="http://schemas.microsoft.com/office/powerpoint/2010/main" val="14072919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Case Final - Gabarito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43</a:t>
            </a:r>
          </a:p>
        </p:txBody>
      </p:sp>
    </p:spTree>
    <p:extLst>
      <p:ext uri="{BB962C8B-B14F-4D97-AF65-F5344CB8AC3E}">
        <p14:creationId xmlns:p14="http://schemas.microsoft.com/office/powerpoint/2010/main" val="25161142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3568</Words>
  <Application>Microsoft Office PowerPoint</Application>
  <PresentationFormat>Apresentação na tela (16:9)</PresentationFormat>
  <Paragraphs>529</Paragraphs>
  <Slides>100</Slides>
  <Notes>100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100</vt:i4>
      </vt:variant>
    </vt:vector>
  </HeadingPairs>
  <TitlesOfParts>
    <vt:vector size="111" baseType="lpstr">
      <vt:lpstr>Raleway Black</vt:lpstr>
      <vt:lpstr>Raleway</vt:lpstr>
      <vt:lpstr>Calibri</vt:lpstr>
      <vt:lpstr>Raleway ExtraBold</vt:lpstr>
      <vt:lpstr>Roboto</vt:lpstr>
      <vt:lpstr>Montserrat</vt:lpstr>
      <vt:lpstr>Arial</vt:lpstr>
      <vt:lpstr>Raleway SemiBold</vt:lpstr>
      <vt:lpstr>Raleway Medium</vt:lpstr>
      <vt:lpstr>Montserrat Black</vt:lpstr>
      <vt:lpstr>Tema Oficial Slides DNC 2022</vt:lpstr>
      <vt:lpstr>Regressão Linear</vt:lpstr>
      <vt:lpstr>Alexsandro Pompeu</vt:lpstr>
      <vt:lpstr>Introdução à Regressão</vt:lpstr>
      <vt:lpstr>O que é uma regressão linear?</vt:lpstr>
      <vt:lpstr>Onde eu uso a regressão  linear?</vt:lpstr>
      <vt:lpstr>Coeficiente de Correlação</vt:lpstr>
      <vt:lpstr>Existe relação linear entre as variáveis?</vt:lpstr>
      <vt:lpstr>Coeficiente de correlação (Correlação de Pearson)</vt:lpstr>
      <vt:lpstr>Existe relação linear entre as variáveis?</vt:lpstr>
      <vt:lpstr>Correlação de Pearson: somente relação LINEAR</vt:lpstr>
      <vt:lpstr>Correlação Linear Simples - Teórica</vt:lpstr>
      <vt:lpstr>Regressão Linear Estimada</vt:lpstr>
      <vt:lpstr>É possível expressar essa relação por meio de um modelo estatístico?</vt:lpstr>
      <vt:lpstr>É possível expressar essa relação por meio de um modelo estatístico?</vt:lpstr>
      <vt:lpstr>Resíduo</vt:lpstr>
      <vt:lpstr>Erro (Resíduo)</vt:lpstr>
      <vt:lpstr>Coeficiente de determinação</vt:lpstr>
      <vt:lpstr>Coeficiente de determinação</vt:lpstr>
      <vt:lpstr>Correlação Linear Simples - Prática</vt:lpstr>
      <vt:lpstr>Correlação Linear Simples – Exercício Alunos</vt:lpstr>
      <vt:lpstr>Exercício Prático</vt:lpstr>
      <vt:lpstr>Correlação Linear Simples – Gabarito</vt:lpstr>
      <vt:lpstr>P-value</vt:lpstr>
      <vt:lpstr>P-value</vt:lpstr>
      <vt:lpstr>Regressão Linear Múltipla</vt:lpstr>
      <vt:lpstr>Onde eu uso a regressão  linear?</vt:lpstr>
      <vt:lpstr>Fórmula do modelo</vt:lpstr>
      <vt:lpstr>Multicolinearidade</vt:lpstr>
      <vt:lpstr>Multicolinearidade</vt:lpstr>
      <vt:lpstr>Métodos de seleção de variáveis</vt:lpstr>
      <vt:lpstr>Ordinary Least Squares(OLS)</vt:lpstr>
      <vt:lpstr>Avaliar o modelo final</vt:lpstr>
      <vt:lpstr>Regressão Linear Múltipla - Prática</vt:lpstr>
      <vt:lpstr>Regressão Linear Múltipla – Exercício Alunos</vt:lpstr>
      <vt:lpstr>Exercício Prático</vt:lpstr>
      <vt:lpstr>Regressão Linear Múltipla – Gabarito</vt:lpstr>
      <vt:lpstr>Variáveis Dummies - Teórica</vt:lpstr>
      <vt:lpstr>Variável Dummy</vt:lpstr>
      <vt:lpstr>Variáveis Dummies - Prática</vt:lpstr>
      <vt:lpstr>Variáveis Dummies – Exercício Alunos</vt:lpstr>
      <vt:lpstr>Exercício Prático</vt:lpstr>
      <vt:lpstr>Variáveis Dummies – Gabarito</vt:lpstr>
      <vt:lpstr>Introdução à Regressão Linear em SkLearn</vt:lpstr>
      <vt:lpstr>Biblioteca Sklearn</vt:lpstr>
      <vt:lpstr>Normalização e Padronização </vt:lpstr>
      <vt:lpstr>Bases de treino e teste</vt:lpstr>
      <vt:lpstr>Métricas de Avaliação</vt:lpstr>
      <vt:lpstr>Regressão Linear Simples em SkLearn</vt:lpstr>
      <vt:lpstr>Regressão Linear Simples com SkLearn</vt:lpstr>
      <vt:lpstr>Regressão Linear Simples com SkLearn</vt:lpstr>
      <vt:lpstr>Regressão Linear Simples em SkLearn – Aplicação Prática</vt:lpstr>
      <vt:lpstr>Regressão Linear Simples em SkLearn – Exercício Aluno</vt:lpstr>
      <vt:lpstr>Exercício Prático</vt:lpstr>
      <vt:lpstr>Regressão Linear Simples em SkLearn – Gabarito</vt:lpstr>
      <vt:lpstr>Regressão Linear Múltipla em SkLearn</vt:lpstr>
      <vt:lpstr>Regressão Linear Múltipla com SkLearn</vt:lpstr>
      <vt:lpstr>Regressão Linear Múltipla com SkLearn</vt:lpstr>
      <vt:lpstr>Regressão Linear Múltipla em SkLearn – Aplicação Prática</vt:lpstr>
      <vt:lpstr>Regressão Linear Múltipla em SkLearn – Exercício Aluno</vt:lpstr>
      <vt:lpstr>Exercício Prático</vt:lpstr>
      <vt:lpstr>Regressão Linear Múltipla em SkLearn – Gabarito</vt:lpstr>
      <vt:lpstr>Modelos não lineares</vt:lpstr>
      <vt:lpstr>Modelos não lineares</vt:lpstr>
      <vt:lpstr>Árvore de Decisão</vt:lpstr>
      <vt:lpstr>Terminologias da Árvore de Decisão</vt:lpstr>
      <vt:lpstr>Terminologias da Árvore de Decisão</vt:lpstr>
      <vt:lpstr>Vantagens e desvantagens</vt:lpstr>
      <vt:lpstr>Ensamble</vt:lpstr>
      <vt:lpstr>Ensamble</vt:lpstr>
      <vt:lpstr>Métodos de Ensamble</vt:lpstr>
      <vt:lpstr>Random Forest Regressor</vt:lpstr>
      <vt:lpstr>AdaBoost </vt:lpstr>
      <vt:lpstr>Gradient Boosting </vt:lpstr>
      <vt:lpstr>Regressão não linear - Prática</vt:lpstr>
      <vt:lpstr>Regressão não linear - Exercício</vt:lpstr>
      <vt:lpstr>Exercício Prático</vt:lpstr>
      <vt:lpstr>Regressão não linear - Gabarito</vt:lpstr>
      <vt:lpstr>Otimização de modelo</vt:lpstr>
      <vt:lpstr>Regressão Polinomial</vt:lpstr>
      <vt:lpstr>Otimização de modelo - Prático</vt:lpstr>
      <vt:lpstr>Otimização de Hiperparâmetros</vt:lpstr>
      <vt:lpstr>Otimização de Hiperparâmetros</vt:lpstr>
      <vt:lpstr>Otimização de Hiperparâmetros</vt:lpstr>
      <vt:lpstr>Otimização de Hiperparâmetros</vt:lpstr>
      <vt:lpstr>Otimização de Hiperparâmetros – Aula prática</vt:lpstr>
      <vt:lpstr>Otimização de Hiperparâmetros – Exercício</vt:lpstr>
      <vt:lpstr>Exercício Prático</vt:lpstr>
      <vt:lpstr>Otimização de Hiperparâmetros – Gabarito</vt:lpstr>
      <vt:lpstr>Séries Temporais</vt:lpstr>
      <vt:lpstr>Séries temporais</vt:lpstr>
      <vt:lpstr>Média Móvel</vt:lpstr>
      <vt:lpstr>Algoritmos para séries temporais</vt:lpstr>
      <vt:lpstr>Algoritmos para séries temporais</vt:lpstr>
      <vt:lpstr>Séries Temporais - Prática</vt:lpstr>
      <vt:lpstr>Séries Temporais – Prática com Machine Learning</vt:lpstr>
      <vt:lpstr>Séries Temporais – Exercício</vt:lpstr>
      <vt:lpstr>Séries Temporais – Gabarito</vt:lpstr>
      <vt:lpstr>Case Final - Aluno</vt:lpstr>
      <vt:lpstr>Case Final - Gabarito</vt:lpstr>
      <vt:lpstr>Encerramento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</dc:title>
  <dc:creator>User01</dc:creator>
  <cp:lastModifiedBy>Alexsandro Araujo Pompeu</cp:lastModifiedBy>
  <cp:revision>222</cp:revision>
  <dcterms:modified xsi:type="dcterms:W3CDTF">2022-10-21T18:04:06Z</dcterms:modified>
</cp:coreProperties>
</file>